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8" r:id="rId12"/>
    <p:sldId id="269" r:id="rId13"/>
    <p:sldId id="270" r:id="rId14"/>
    <p:sldId id="271" r:id="rId15"/>
    <p:sldId id="272" r:id="rId16"/>
    <p:sldId id="273" r:id="rId17"/>
    <p:sldId id="275" r:id="rId18"/>
    <p:sldId id="274" r:id="rId19"/>
    <p:sldId id="276" r:id="rId20"/>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FFE4C1-7407-4735-B63B-8B2556631421}" v="1" dt="2023-06-05T23:07:32.7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3715 yukky" userId="13d3e2f1547d4613" providerId="LiveId" clId="{C3F4411D-BEA6-453D-9047-4A33CCF9528A}"/>
    <pc:docChg chg="undo custSel addSld delSld modSld">
      <pc:chgData name="3715 yukky" userId="13d3e2f1547d4613" providerId="LiveId" clId="{C3F4411D-BEA6-453D-9047-4A33CCF9528A}" dt="2023-05-19T07:47:42.394" v="117" actId="680"/>
      <pc:docMkLst>
        <pc:docMk/>
      </pc:docMkLst>
      <pc:sldChg chg="new del">
        <pc:chgData name="3715 yukky" userId="13d3e2f1547d4613" providerId="LiveId" clId="{C3F4411D-BEA6-453D-9047-4A33CCF9528A}" dt="2023-05-19T04:23:53.385" v="1" actId="2696"/>
        <pc:sldMkLst>
          <pc:docMk/>
          <pc:sldMk cId="3017877008" sldId="273"/>
        </pc:sldMkLst>
      </pc:sldChg>
      <pc:sldChg chg="addSp modSp add mod modAnim">
        <pc:chgData name="3715 yukky" userId="13d3e2f1547d4613" providerId="LiveId" clId="{C3F4411D-BEA6-453D-9047-4A33CCF9528A}" dt="2023-05-19T07:39:07.646" v="44" actId="14100"/>
        <pc:sldMkLst>
          <pc:docMk/>
          <pc:sldMk cId="3417983852" sldId="273"/>
        </pc:sldMkLst>
        <pc:spChg chg="add mod">
          <ac:chgData name="3715 yukky" userId="13d3e2f1547d4613" providerId="LiveId" clId="{C3F4411D-BEA6-453D-9047-4A33CCF9528A}" dt="2023-05-19T04:26:46.450" v="23" actId="1076"/>
          <ac:spMkLst>
            <pc:docMk/>
            <pc:sldMk cId="3417983852" sldId="273"/>
            <ac:spMk id="2" creationId="{744732D3-C18F-7C7F-81A2-BF974A35EAFB}"/>
          </ac:spMkLst>
        </pc:spChg>
        <pc:spChg chg="add mod">
          <ac:chgData name="3715 yukky" userId="13d3e2f1547d4613" providerId="LiveId" clId="{C3F4411D-BEA6-453D-9047-4A33CCF9528A}" dt="2023-05-19T07:39:02.647" v="43" actId="14100"/>
          <ac:spMkLst>
            <pc:docMk/>
            <pc:sldMk cId="3417983852" sldId="273"/>
            <ac:spMk id="3" creationId="{B5D47FED-9FAF-8585-A719-0E4C25C8F9CC}"/>
          </ac:spMkLst>
        </pc:spChg>
        <pc:spChg chg="mod">
          <ac:chgData name="3715 yukky" userId="13d3e2f1547d4613" providerId="LiveId" clId="{C3F4411D-BEA6-453D-9047-4A33CCF9528A}" dt="2023-05-19T04:25:31.349" v="11" actId="255"/>
          <ac:spMkLst>
            <pc:docMk/>
            <pc:sldMk cId="3417983852" sldId="273"/>
            <ac:spMk id="5" creationId="{0D3C78E9-F635-BE71-1C27-E5DCDCFF3681}"/>
          </ac:spMkLst>
        </pc:spChg>
        <pc:spChg chg="mod">
          <ac:chgData name="3715 yukky" userId="13d3e2f1547d4613" providerId="LiveId" clId="{C3F4411D-BEA6-453D-9047-4A33CCF9528A}" dt="2023-05-19T07:39:07.646" v="44" actId="14100"/>
          <ac:spMkLst>
            <pc:docMk/>
            <pc:sldMk cId="3417983852" sldId="273"/>
            <ac:spMk id="7" creationId="{D3963F5C-968E-A660-1F07-26BACABFF0E0}"/>
          </ac:spMkLst>
        </pc:spChg>
        <pc:spChg chg="mod">
          <ac:chgData name="3715 yukky" userId="13d3e2f1547d4613" providerId="LiveId" clId="{C3F4411D-BEA6-453D-9047-4A33CCF9528A}" dt="2023-05-19T04:26:13.434" v="18" actId="14100"/>
          <ac:spMkLst>
            <pc:docMk/>
            <pc:sldMk cId="3417983852" sldId="273"/>
            <ac:spMk id="8" creationId="{6E97A2EE-752B-77B8-9EB7-6CBFFF32008F}"/>
          </ac:spMkLst>
        </pc:spChg>
        <pc:spChg chg="mod">
          <ac:chgData name="3715 yukky" userId="13d3e2f1547d4613" providerId="LiveId" clId="{C3F4411D-BEA6-453D-9047-4A33CCF9528A}" dt="2023-05-19T07:38:28.770" v="39" actId="14100"/>
          <ac:spMkLst>
            <pc:docMk/>
            <pc:sldMk cId="3417983852" sldId="273"/>
            <ac:spMk id="9" creationId="{6BA61CB2-B1AB-8C56-1E77-CFCD681F3269}"/>
          </ac:spMkLst>
        </pc:spChg>
        <pc:spChg chg="add mod">
          <ac:chgData name="3715 yukky" userId="13d3e2f1547d4613" providerId="LiveId" clId="{C3F4411D-BEA6-453D-9047-4A33CCF9528A}" dt="2023-05-19T07:38:46.263" v="41" actId="14100"/>
          <ac:spMkLst>
            <pc:docMk/>
            <pc:sldMk cId="3417983852" sldId="273"/>
            <ac:spMk id="11" creationId="{7BEFB36B-D9E6-71FC-A156-3FBAE7FD0ACA}"/>
          </ac:spMkLst>
        </pc:spChg>
      </pc:sldChg>
      <pc:sldChg chg="addSp delSp modSp add mod delAnim modAnim">
        <pc:chgData name="3715 yukky" userId="13d3e2f1547d4613" providerId="LiveId" clId="{C3F4411D-BEA6-453D-9047-4A33CCF9528A}" dt="2023-05-19T07:47:33.056" v="116"/>
        <pc:sldMkLst>
          <pc:docMk/>
          <pc:sldMk cId="1214777971" sldId="274"/>
        </pc:sldMkLst>
        <pc:spChg chg="mod">
          <ac:chgData name="3715 yukky" userId="13d3e2f1547d4613" providerId="LiveId" clId="{C3F4411D-BEA6-453D-9047-4A33CCF9528A}" dt="2023-05-19T07:45:19.469" v="95" actId="14100"/>
          <ac:spMkLst>
            <pc:docMk/>
            <pc:sldMk cId="1214777971" sldId="274"/>
            <ac:spMk id="2" creationId="{744732D3-C18F-7C7F-81A2-BF974A35EAFB}"/>
          </ac:spMkLst>
        </pc:spChg>
        <pc:spChg chg="mod">
          <ac:chgData name="3715 yukky" userId="13d3e2f1547d4613" providerId="LiveId" clId="{C3F4411D-BEA6-453D-9047-4A33CCF9528A}" dt="2023-05-19T07:45:59.308" v="104" actId="1076"/>
          <ac:spMkLst>
            <pc:docMk/>
            <pc:sldMk cId="1214777971" sldId="274"/>
            <ac:spMk id="3" creationId="{B5D47FED-9FAF-8585-A719-0E4C25C8F9CC}"/>
          </ac:spMkLst>
        </pc:spChg>
        <pc:spChg chg="mod">
          <ac:chgData name="3715 yukky" userId="13d3e2f1547d4613" providerId="LiveId" clId="{C3F4411D-BEA6-453D-9047-4A33CCF9528A}" dt="2023-05-19T07:44:18.787" v="76" actId="255"/>
          <ac:spMkLst>
            <pc:docMk/>
            <pc:sldMk cId="1214777971" sldId="274"/>
            <ac:spMk id="5" creationId="{0D3C78E9-F635-BE71-1C27-E5DCDCFF3681}"/>
          </ac:spMkLst>
        </pc:spChg>
        <pc:spChg chg="mod">
          <ac:chgData name="3715 yukky" userId="13d3e2f1547d4613" providerId="LiveId" clId="{C3F4411D-BEA6-453D-9047-4A33CCF9528A}" dt="2023-05-19T07:45:28.917" v="98" actId="14100"/>
          <ac:spMkLst>
            <pc:docMk/>
            <pc:sldMk cId="1214777971" sldId="274"/>
            <ac:spMk id="7" creationId="{D3963F5C-968E-A660-1F07-26BACABFF0E0}"/>
          </ac:spMkLst>
        </pc:spChg>
        <pc:spChg chg="del mod">
          <ac:chgData name="3715 yukky" userId="13d3e2f1547d4613" providerId="LiveId" clId="{C3F4411D-BEA6-453D-9047-4A33CCF9528A}" dt="2023-05-19T07:46:24.982" v="112" actId="21"/>
          <ac:spMkLst>
            <pc:docMk/>
            <pc:sldMk cId="1214777971" sldId="274"/>
            <ac:spMk id="8" creationId="{6E97A2EE-752B-77B8-9EB7-6CBFFF32008F}"/>
          </ac:spMkLst>
        </pc:spChg>
        <pc:spChg chg="mod">
          <ac:chgData name="3715 yukky" userId="13d3e2f1547d4613" providerId="LiveId" clId="{C3F4411D-BEA6-453D-9047-4A33CCF9528A}" dt="2023-05-19T07:45:13.069" v="93" actId="14100"/>
          <ac:spMkLst>
            <pc:docMk/>
            <pc:sldMk cId="1214777971" sldId="274"/>
            <ac:spMk id="9" creationId="{6BA61CB2-B1AB-8C56-1E77-CFCD681F3269}"/>
          </ac:spMkLst>
        </pc:spChg>
        <pc:spChg chg="del mod">
          <ac:chgData name="3715 yukky" userId="13d3e2f1547d4613" providerId="LiveId" clId="{C3F4411D-BEA6-453D-9047-4A33CCF9528A}" dt="2023-05-19T07:46:21.827" v="111"/>
          <ac:spMkLst>
            <pc:docMk/>
            <pc:sldMk cId="1214777971" sldId="274"/>
            <ac:spMk id="10" creationId="{0C2F81DA-C229-EBF1-0CA3-DC2E0283B6B1}"/>
          </ac:spMkLst>
        </pc:spChg>
        <pc:spChg chg="del mod">
          <ac:chgData name="3715 yukky" userId="13d3e2f1547d4613" providerId="LiveId" clId="{C3F4411D-BEA6-453D-9047-4A33CCF9528A}" dt="2023-05-19T07:46:21.817" v="109" actId="21"/>
          <ac:spMkLst>
            <pc:docMk/>
            <pc:sldMk cId="1214777971" sldId="274"/>
            <ac:spMk id="11" creationId="{7BEFB36B-D9E6-71FC-A156-3FBAE7FD0ACA}"/>
          </ac:spMkLst>
        </pc:spChg>
        <pc:spChg chg="add mod">
          <ac:chgData name="3715 yukky" userId="13d3e2f1547d4613" providerId="LiveId" clId="{C3F4411D-BEA6-453D-9047-4A33CCF9528A}" dt="2023-05-19T07:46:17.861" v="108" actId="1076"/>
          <ac:spMkLst>
            <pc:docMk/>
            <pc:sldMk cId="1214777971" sldId="274"/>
            <ac:spMk id="13" creationId="{0A6B43FB-1020-C16B-B054-06452BAEB0F2}"/>
          </ac:spMkLst>
        </pc:spChg>
        <pc:picChg chg="add mod ord">
          <ac:chgData name="3715 yukky" userId="13d3e2f1547d4613" providerId="LiveId" clId="{C3F4411D-BEA6-453D-9047-4A33CCF9528A}" dt="2023-05-19T07:45:05.637" v="91" actId="167"/>
          <ac:picMkLst>
            <pc:docMk/>
            <pc:sldMk cId="1214777971" sldId="274"/>
            <ac:picMk id="12" creationId="{D6BF3A18-DB16-D455-32EA-A104A6D68F9C}"/>
          </ac:picMkLst>
        </pc:picChg>
      </pc:sldChg>
      <pc:sldChg chg="addSp delSp modSp new mod modAnim">
        <pc:chgData name="3715 yukky" userId="13d3e2f1547d4613" providerId="LiveId" clId="{C3F4411D-BEA6-453D-9047-4A33CCF9528A}" dt="2023-05-19T07:43:24.693" v="72" actId="1076"/>
        <pc:sldMkLst>
          <pc:docMk/>
          <pc:sldMk cId="270407899" sldId="275"/>
        </pc:sldMkLst>
        <pc:spChg chg="del">
          <ac:chgData name="3715 yukky" userId="13d3e2f1547d4613" providerId="LiveId" clId="{C3F4411D-BEA6-453D-9047-4A33CCF9528A}" dt="2023-05-19T07:40:33.134" v="47" actId="21"/>
          <ac:spMkLst>
            <pc:docMk/>
            <pc:sldMk cId="270407899" sldId="275"/>
            <ac:spMk id="2" creationId="{2BD1D546-65F0-3608-CD1C-22721E83DF7E}"/>
          </ac:spMkLst>
        </pc:spChg>
        <pc:spChg chg="mod">
          <ac:chgData name="3715 yukky" userId="13d3e2f1547d4613" providerId="LiveId" clId="{C3F4411D-BEA6-453D-9047-4A33CCF9528A}" dt="2023-05-19T07:43:01.486" v="68" actId="207"/>
          <ac:spMkLst>
            <pc:docMk/>
            <pc:sldMk cId="270407899" sldId="275"/>
            <ac:spMk id="3" creationId="{0088BDC5-78AB-1ADE-70B4-0F64D404AF25}"/>
          </ac:spMkLst>
        </pc:spChg>
        <pc:spChg chg="add mod">
          <ac:chgData name="3715 yukky" userId="13d3e2f1547d4613" providerId="LiveId" clId="{C3F4411D-BEA6-453D-9047-4A33CCF9528A}" dt="2023-05-19T07:41:57.765" v="60" actId="1076"/>
          <ac:spMkLst>
            <pc:docMk/>
            <pc:sldMk cId="270407899" sldId="275"/>
            <ac:spMk id="4" creationId="{3B657083-2A9F-1CB1-5459-5FABBE0E9988}"/>
          </ac:spMkLst>
        </pc:spChg>
        <pc:spChg chg="add mod">
          <ac:chgData name="3715 yukky" userId="13d3e2f1547d4613" providerId="LiveId" clId="{C3F4411D-BEA6-453D-9047-4A33CCF9528A}" dt="2023-05-19T07:43:24.693" v="72" actId="1076"/>
          <ac:spMkLst>
            <pc:docMk/>
            <pc:sldMk cId="270407899" sldId="275"/>
            <ac:spMk id="5" creationId="{C8E23099-39CD-CFDD-30A2-54347C5476E1}"/>
          </ac:spMkLst>
        </pc:spChg>
        <pc:spChg chg="add mod">
          <ac:chgData name="3715 yukky" userId="13d3e2f1547d4613" providerId="LiveId" clId="{C3F4411D-BEA6-453D-9047-4A33CCF9528A}" dt="2023-05-19T07:43:20.037" v="71" actId="14100"/>
          <ac:spMkLst>
            <pc:docMk/>
            <pc:sldMk cId="270407899" sldId="275"/>
            <ac:spMk id="6" creationId="{985A3035-112C-6D41-85F8-3B8568EB4518}"/>
          </ac:spMkLst>
        </pc:spChg>
      </pc:sldChg>
      <pc:sldChg chg="new">
        <pc:chgData name="3715 yukky" userId="13d3e2f1547d4613" providerId="LiveId" clId="{C3F4411D-BEA6-453D-9047-4A33CCF9528A}" dt="2023-05-19T07:47:42.394" v="117" actId="680"/>
        <pc:sldMkLst>
          <pc:docMk/>
          <pc:sldMk cId="3025795425" sldId="27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ja-JP" altLang="en-US"/>
              <a:t>マスター タイトルの書式設定</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148431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338406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ja-JP" altLang="en-US"/>
              <a:t>マスター タイトルの書式設定</a:t>
            </a:r>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3940588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ja-JP" altLang="en-US"/>
              <a:t>マスター タイトルの書式設定</a:t>
            </a:r>
            <a:endParaRPr lang="en-US"/>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173575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3176413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293045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1401142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457201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96785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150431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170696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119503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197079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7" name="Date Placeholder 2"/>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3"/>
          <p:cNvSpPr>
            <a:spLocks noGrp="1"/>
          </p:cNvSpPr>
          <p:nvPr>
            <p:ph type="ftr" sz="quarter" idx="11"/>
          </p:nvPr>
        </p:nvSpPr>
        <p:spPr/>
        <p:txBody>
          <a:bodyPr/>
          <a:lstStyle/>
          <a:p>
            <a:endParaRPr kumimoji="1" lang="ja-JP" altLang="en-US"/>
          </a:p>
        </p:txBody>
      </p:sp>
      <p:sp>
        <p:nvSpPr>
          <p:cNvPr id="6" name="Slide Number Placeholder 4"/>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205911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2"/>
          <p:cNvSpPr>
            <a:spLocks noGrp="1"/>
          </p:cNvSpPr>
          <p:nvPr>
            <p:ph type="ftr" sz="quarter" idx="11"/>
          </p:nvPr>
        </p:nvSpPr>
        <p:spPr/>
        <p:txBody>
          <a:bodyPr/>
          <a:lstStyle/>
          <a:p>
            <a:endParaRPr kumimoji="1" lang="ja-JP" altLang="en-US"/>
          </a:p>
        </p:txBody>
      </p:sp>
      <p:sp>
        <p:nvSpPr>
          <p:cNvPr id="6" name="Slide Number Placeholder 3"/>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279553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ja-JP" altLang="en-US"/>
              <a:t>マスター タイトルの書式設定</a:t>
            </a:r>
            <a:endParaRPr lang="en-US"/>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5" name="Footer Placeholder 5"/>
          <p:cNvSpPr>
            <a:spLocks noGrp="1"/>
          </p:cNvSpPr>
          <p:nvPr>
            <p:ph type="ftr" sz="quarter" idx="11"/>
          </p:nvPr>
        </p:nvSpPr>
        <p:spPr/>
        <p:txBody>
          <a:bodyPr/>
          <a:lstStyle/>
          <a:p>
            <a:endParaRPr kumimoji="1" lang="ja-JP" altLang="en-US"/>
          </a:p>
        </p:txBody>
      </p:sp>
      <p:sp>
        <p:nvSpPr>
          <p:cNvPr id="6" name="Slide Number Placeholder 6"/>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269188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9F7456-7DA0-484E-B016-81A8D0889D22}" type="datetimeFigureOut">
              <a:rPr kumimoji="1" lang="ja-JP" altLang="en-US" smtClean="0"/>
              <a:t>2023/6/6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198491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ja-JP" altLang="en-US"/>
              <a:t>マスター タイトルの書式設定</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99F7456-7DA0-484E-B016-81A8D0889D22}" type="datetimeFigureOut">
              <a:rPr kumimoji="1" lang="ja-JP" altLang="en-US" smtClean="0"/>
              <a:t>2023/6/6</a:t>
            </a:fld>
            <a:endParaRPr kumimoji="1" lang="ja-JP" alt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141A3A9-9315-4988-9B83-5A97FDFCFF7A}" type="slidenum">
              <a:rPr kumimoji="1" lang="ja-JP" altLang="en-US" smtClean="0"/>
              <a:t>‹#›</a:t>
            </a:fld>
            <a:endParaRPr kumimoji="1" lang="ja-JP" altLang="en-US"/>
          </a:p>
        </p:txBody>
      </p:sp>
    </p:spTree>
    <p:extLst>
      <p:ext uri="{BB962C8B-B14F-4D97-AF65-F5344CB8AC3E}">
        <p14:creationId xmlns:p14="http://schemas.microsoft.com/office/powerpoint/2010/main" val="131979796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03DECC-A29B-29CF-5A4E-C34B25BFDC44}"/>
              </a:ext>
            </a:extLst>
          </p:cNvPr>
          <p:cNvSpPr>
            <a:spLocks noGrp="1"/>
          </p:cNvSpPr>
          <p:nvPr>
            <p:ph type="ctrTitle"/>
          </p:nvPr>
        </p:nvSpPr>
        <p:spPr>
          <a:xfrm>
            <a:off x="1154955" y="2352764"/>
            <a:ext cx="8825658" cy="1068976"/>
          </a:xfrm>
        </p:spPr>
        <p:txBody>
          <a:bodyPr/>
          <a:lstStyle/>
          <a:p>
            <a:r>
              <a:rPr kumimoji="1" lang="ja-JP" altLang="en-US" sz="4000"/>
              <a:t>教員採用審査学習会教材</a:t>
            </a:r>
            <a:br>
              <a:rPr kumimoji="1" lang="en-US" altLang="ja-JP" sz="4800"/>
            </a:br>
            <a:br>
              <a:rPr kumimoji="1" lang="en-US" altLang="ja-JP" sz="4800"/>
            </a:br>
            <a:r>
              <a:rPr kumimoji="1" lang="ja-JP" altLang="en-US" sz="4800">
                <a:solidFill>
                  <a:srgbClr val="00B0F0"/>
                </a:solidFill>
              </a:rPr>
              <a:t>生徒指導提要をマスターしよう</a:t>
            </a:r>
          </a:p>
        </p:txBody>
      </p:sp>
      <p:sp>
        <p:nvSpPr>
          <p:cNvPr id="3" name="字幕 2">
            <a:extLst>
              <a:ext uri="{FF2B5EF4-FFF2-40B4-BE49-F238E27FC236}">
                <a16:creationId xmlns:a16="http://schemas.microsoft.com/office/drawing/2014/main" id="{FBE2E094-9EE1-DDBB-5284-AA98BF5ACF42}"/>
              </a:ext>
            </a:extLst>
          </p:cNvPr>
          <p:cNvSpPr>
            <a:spLocks noGrp="1"/>
          </p:cNvSpPr>
          <p:nvPr>
            <p:ph type="subTitle" idx="1"/>
          </p:nvPr>
        </p:nvSpPr>
        <p:spPr>
          <a:xfrm>
            <a:off x="5974080" y="4733837"/>
            <a:ext cx="4232956" cy="861420"/>
          </a:xfrm>
        </p:spPr>
        <p:txBody>
          <a:bodyPr>
            <a:normAutofit fontScale="92500"/>
          </a:bodyPr>
          <a:lstStyle/>
          <a:p>
            <a:pPr algn="r"/>
            <a:r>
              <a:rPr kumimoji="1" lang="ja-JP" altLang="en-US" sz="4000">
                <a:solidFill>
                  <a:srgbClr val="FFFF00"/>
                </a:solidFill>
              </a:rPr>
              <a:t>徳島県教職員組合</a:t>
            </a:r>
          </a:p>
        </p:txBody>
      </p:sp>
    </p:spTree>
    <p:extLst>
      <p:ext uri="{BB962C8B-B14F-4D97-AF65-F5344CB8AC3E}">
        <p14:creationId xmlns:p14="http://schemas.microsoft.com/office/powerpoint/2010/main" val="3242361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624084"/>
            <a:ext cx="10573493" cy="646331"/>
          </a:xfrm>
          <a:prstGeom prst="rect">
            <a:avLst/>
          </a:prstGeom>
          <a:noFill/>
        </p:spPr>
        <p:txBody>
          <a:bodyPr wrap="square" rtlCol="0">
            <a:spAutoFit/>
          </a:bodyPr>
          <a:lstStyle/>
          <a:p>
            <a:pPr algn="just"/>
            <a:r>
              <a:rPr lang="en-US" altLang="ja-JP" sz="18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a:p>
        </p:txBody>
      </p:sp>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895174" y="1036777"/>
            <a:ext cx="10063977" cy="5186602"/>
          </a:xfrm>
        </p:spPr>
        <p:txBody>
          <a:bodyPr/>
          <a:lstStyle/>
          <a:p>
            <a:pPr algn="just"/>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2400" kern="100">
                <a:effectLst/>
                <a:latin typeface="游明朝" panose="02020400000000000000" pitchFamily="18" charset="-128"/>
                <a:ea typeface="游明朝" panose="02020400000000000000" pitchFamily="18" charset="-128"/>
                <a:cs typeface="Times New Roman" panose="02020603050405020304" pitchFamily="18" charset="0"/>
              </a:rPr>
              <a:t> (2)</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共感的な人間関係の育成</a:t>
            </a:r>
            <a:br>
              <a:rPr lang="en-US" altLang="ja-JP" sz="2400" kern="100">
                <a:effectLst/>
                <a:latin typeface="游明朝" panose="02020400000000000000" pitchFamily="18" charset="-128"/>
                <a:ea typeface="游明朝" panose="02020400000000000000" pitchFamily="18" charset="-128"/>
                <a:cs typeface="Times New Roman" panose="02020603050405020304" pitchFamily="18" charset="0"/>
              </a:rPr>
            </a:br>
            <a:br>
              <a:rPr lang="en-US"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学級経営・ホームルーム経営（以下「学級・ホームルーム経営」という。）の焦点は、教 職員と児童生徒、児童生徒同士の選択できない出会いから始まる生活集団を、どのように して認め合い・励まし合い・支え合える学習集団に変えていくのかということに置かれます。失敗を恐れない、間違いやできないことを笑わない、むしろ、なぜそう思ったのか、どうすればできるようになるのかを皆で考える</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支持的で創造的</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な学級・ホームルームづくりが生徒指導の土台となります。そのためには、</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自他の個性</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を尊重し、相手の立場に立って考え、行動できる</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相互扶助的で共感的</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な人間関係をいかに早期に創りあげるかが重要となります。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7438887" y="3925196"/>
            <a:ext cx="2223727"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
        <p:nvSpPr>
          <p:cNvPr id="3" name="正方形/長方形 2">
            <a:extLst>
              <a:ext uri="{FF2B5EF4-FFF2-40B4-BE49-F238E27FC236}">
                <a16:creationId xmlns:a16="http://schemas.microsoft.com/office/drawing/2014/main" id="{B6CF6FCE-EEC5-6910-3114-F42E40FD3D43}"/>
              </a:ext>
            </a:extLst>
          </p:cNvPr>
          <p:cNvSpPr/>
          <p:nvPr/>
        </p:nvSpPr>
        <p:spPr>
          <a:xfrm>
            <a:off x="10140287" y="4316658"/>
            <a:ext cx="803027"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0A3EC9A2-B7BB-761A-9591-AD05DE66A3E5}"/>
              </a:ext>
            </a:extLst>
          </p:cNvPr>
          <p:cNvSpPr/>
          <p:nvPr/>
        </p:nvSpPr>
        <p:spPr>
          <a:xfrm>
            <a:off x="980448" y="4696040"/>
            <a:ext cx="968991"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A43904A1-6102-CFCB-3482-E948651D25AE}"/>
              </a:ext>
            </a:extLst>
          </p:cNvPr>
          <p:cNvSpPr/>
          <p:nvPr/>
        </p:nvSpPr>
        <p:spPr>
          <a:xfrm>
            <a:off x="8690750" y="4702546"/>
            <a:ext cx="2223727"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65A5A3DC-05DE-D2AD-6733-A6FE6F2635A8}"/>
              </a:ext>
            </a:extLst>
          </p:cNvPr>
          <p:cNvSpPr/>
          <p:nvPr/>
        </p:nvSpPr>
        <p:spPr>
          <a:xfrm>
            <a:off x="997314" y="5124610"/>
            <a:ext cx="681361"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722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par>
                                <p:cTn id="13" presetID="22" presetClass="exit" presetSubtype="4" fill="hold" grpId="0" nodeType="withEffect">
                                  <p:stCondLst>
                                    <p:cond delay="0"/>
                                  </p:stCondLst>
                                  <p:childTnLst>
                                    <p:animEffect transition="out" filter="wipe(down)">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par>
                                <p:cTn id="21" presetID="22" presetClass="exit" presetSubtype="4" fill="hold" grpId="0" nodeType="withEffect">
                                  <p:stCondLst>
                                    <p:cond delay="0"/>
                                  </p:stCondLst>
                                  <p:childTnLst>
                                    <p:animEffect transition="out" filter="wipe(down)">
                                      <p:cBhvr>
                                        <p:cTn id="22" dur="500"/>
                                        <p:tgtEl>
                                          <p:spTgt spid="11"/>
                                        </p:tgtEl>
                                      </p:cBhvr>
                                    </p:animEffect>
                                    <p:set>
                                      <p:cBhvr>
                                        <p:cTn id="23"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8" grpId="0" animBg="1"/>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624084"/>
            <a:ext cx="10573493" cy="646331"/>
          </a:xfrm>
          <a:prstGeom prst="rect">
            <a:avLst/>
          </a:prstGeom>
          <a:noFill/>
        </p:spPr>
        <p:txBody>
          <a:bodyPr wrap="square" rtlCol="0">
            <a:spAutoFit/>
          </a:bodyPr>
          <a:lstStyle/>
          <a:p>
            <a:pPr algn="just"/>
            <a:r>
              <a:rPr lang="en-US" altLang="ja-JP" sz="18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a:p>
        </p:txBody>
      </p:sp>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895174" y="1036777"/>
            <a:ext cx="10063977" cy="5186602"/>
          </a:xfrm>
        </p:spPr>
        <p:txBody>
          <a:bodyPr/>
          <a:lstStyle/>
          <a:p>
            <a:pPr indent="133350" algn="just"/>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00">
                <a:effectLst/>
                <a:latin typeface="游明朝" panose="02020400000000000000" pitchFamily="18" charset="-128"/>
                <a:ea typeface="游明朝" panose="02020400000000000000" pitchFamily="18" charset="-128"/>
                <a:cs typeface="Times New Roman" panose="02020603050405020304" pitchFamily="18" charset="0"/>
              </a:rPr>
              <a:t>(3) </a:t>
            </a:r>
            <a: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t>自己決定の場の提供</a:t>
            </a:r>
            <a:br>
              <a:rPr lang="en-US"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t>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児童生徒が</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自己指導能力</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を獲得するには、授業場面で自らの意見を述べる、観察・実験・調べ学習等を通じて自己の仮説を検証してレポートする等、自ら考え、選択し、決定する、あるいは発表する、制作する等の体験が何より重要です。児童生徒の自己決定の場を広げていくために、学習指導要領が示す「</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主体的・対話的で深い学び</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」の実現に向けた授業改善を進めていくことが求められます。</a:t>
            </a:r>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sz="2400"/>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2533934" y="2039859"/>
            <a:ext cx="1865538"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
        <p:nvSpPr>
          <p:cNvPr id="3" name="正方形/長方形 2">
            <a:extLst>
              <a:ext uri="{FF2B5EF4-FFF2-40B4-BE49-F238E27FC236}">
                <a16:creationId xmlns:a16="http://schemas.microsoft.com/office/drawing/2014/main" id="{B6CF6FCE-EEC5-6910-3114-F42E40FD3D43}"/>
              </a:ext>
            </a:extLst>
          </p:cNvPr>
          <p:cNvSpPr/>
          <p:nvPr/>
        </p:nvSpPr>
        <p:spPr>
          <a:xfrm>
            <a:off x="4078621" y="3494444"/>
            <a:ext cx="3719658"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465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624084"/>
            <a:ext cx="10573493" cy="646331"/>
          </a:xfrm>
          <a:prstGeom prst="rect">
            <a:avLst/>
          </a:prstGeom>
          <a:noFill/>
        </p:spPr>
        <p:txBody>
          <a:bodyPr wrap="square" rtlCol="0">
            <a:spAutoFit/>
          </a:bodyPr>
          <a:lstStyle/>
          <a:p>
            <a:pPr algn="just"/>
            <a:r>
              <a:rPr lang="en-US" altLang="ja-JP" sz="18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a:p>
        </p:txBody>
      </p:sp>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895174" y="1036777"/>
            <a:ext cx="10063977" cy="5186602"/>
          </a:xfrm>
        </p:spPr>
        <p:txBody>
          <a:bodyPr/>
          <a:lstStyle/>
          <a:p>
            <a:pPr indent="133350" algn="just"/>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a:effectLst/>
                <a:latin typeface="游明朝" panose="02020400000000000000" pitchFamily="18" charset="-128"/>
                <a:cs typeface="Times New Roman" panose="02020603050405020304" pitchFamily="18" charset="0"/>
              </a:rPr>
              <a:t> (4) </a:t>
            </a:r>
            <a:r>
              <a:rPr lang="ja-JP" altLang="ja-JP" sz="1800">
                <a:effectLst/>
                <a:ea typeface="游明朝" panose="02020400000000000000" pitchFamily="18" charset="-128"/>
                <a:cs typeface="Times New Roman" panose="02020603050405020304" pitchFamily="18" charset="0"/>
              </a:rPr>
              <a:t>安全・安心な風土の醸成</a:t>
            </a:r>
            <a:br>
              <a:rPr lang="en-US" altLang="ja-JP" sz="1800">
                <a:effectLst/>
                <a:ea typeface="游明朝" panose="02020400000000000000" pitchFamily="18" charset="-128"/>
                <a:cs typeface="Times New Roman" panose="02020603050405020304" pitchFamily="18" charset="0"/>
              </a:rPr>
            </a:br>
            <a:br>
              <a:rPr lang="en-US" altLang="ja-JP" sz="1800">
                <a:effectLst/>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児童生徒一人一人が、</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個性的な存在</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として尊重され、学級・ホームルームで安全かつ安心して教育を受けられるように配慮する必要があります。他者の</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人格や人権</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をおとしめる言動、いじめ、暴力行為などは、決して許されるものではありません。お互いの</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個性や多様性</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を認め合い、安心して授業や学校生活が送れるような風土を、教職員の支援の下で、 児童生徒自らがつくり上げるようにすることが大切です。そのためには、教職員による児 童生徒への配慮に欠けた言動、暴言や体罰等が許されないことは言うまでもありません。</a:t>
            </a:r>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sz="2400"/>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4081538" y="2010357"/>
            <a:ext cx="1855238"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
        <p:nvSpPr>
          <p:cNvPr id="3" name="正方形/長方形 2">
            <a:extLst>
              <a:ext uri="{FF2B5EF4-FFF2-40B4-BE49-F238E27FC236}">
                <a16:creationId xmlns:a16="http://schemas.microsoft.com/office/drawing/2014/main" id="{B6CF6FCE-EEC5-6910-3114-F42E40FD3D43}"/>
              </a:ext>
            </a:extLst>
          </p:cNvPr>
          <p:cNvSpPr/>
          <p:nvPr/>
        </p:nvSpPr>
        <p:spPr>
          <a:xfrm>
            <a:off x="1897896" y="2779645"/>
            <a:ext cx="1568635"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E97A2EE-752B-77B8-9EB7-6CBFFF32008F}"/>
              </a:ext>
            </a:extLst>
          </p:cNvPr>
          <p:cNvSpPr/>
          <p:nvPr/>
        </p:nvSpPr>
        <p:spPr>
          <a:xfrm>
            <a:off x="6559894" y="3140278"/>
            <a:ext cx="1825667"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7690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624084"/>
            <a:ext cx="10573493" cy="646331"/>
          </a:xfrm>
          <a:prstGeom prst="rect">
            <a:avLst/>
          </a:prstGeom>
          <a:noFill/>
        </p:spPr>
        <p:txBody>
          <a:bodyPr wrap="square" rtlCol="0">
            <a:spAutoFit/>
          </a:bodyPr>
          <a:lstStyle/>
          <a:p>
            <a:pPr algn="just"/>
            <a:r>
              <a:rPr lang="en-US" altLang="ja-JP" sz="18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a:p>
        </p:txBody>
      </p:sp>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895174" y="1036777"/>
            <a:ext cx="10063977" cy="5186602"/>
          </a:xfrm>
        </p:spPr>
        <p:txBody>
          <a:bodyPr/>
          <a:lstStyle/>
          <a:p>
            <a:pPr indent="-635" algn="just"/>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a:effectLst/>
                <a:latin typeface="游明朝" panose="02020400000000000000" pitchFamily="18" charset="-128"/>
                <a:cs typeface="Times New Roman" panose="02020603050405020304" pitchFamily="18" charset="0"/>
              </a:rPr>
              <a:t> </a:t>
            </a:r>
            <a:r>
              <a:rPr lang="ja-JP" altLang="ja-JP" sz="2400" b="1" kern="100">
                <a:effectLst/>
                <a:latin typeface="游明朝" panose="02020400000000000000" pitchFamily="18" charset="-128"/>
                <a:ea typeface="游明朝" panose="02020400000000000000" pitchFamily="18" charset="-128"/>
                <a:cs typeface="Times New Roman" panose="02020603050405020304" pitchFamily="18" charset="0"/>
              </a:rPr>
              <a:t>生徒指導の連関性</a:t>
            </a:r>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2400" kern="100">
                <a:effectLst/>
                <a:latin typeface="游明朝" panose="02020400000000000000" pitchFamily="18" charset="-128"/>
                <a:ea typeface="游明朝" panose="02020400000000000000" pitchFamily="18" charset="-128"/>
                <a:cs typeface="Times New Roman" panose="02020603050405020304" pitchFamily="18" charset="0"/>
              </a:rPr>
              <a:t> (1) </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生徒指導とキャリア教育 </a:t>
            </a:r>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生徒指導と同様に、児童生徒の</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社会的自己実現</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を支える教育活動としてキャリア教育があります。生徒指導を進める上で、両者の相互作用を理解して、一体となった取組を行うことが大切です。</a:t>
            </a:r>
            <a:br>
              <a:rPr lang="en-US"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2400" kern="10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小・中学校学習指導要領の総則において、キャリア教育について「児童（生徒）が、学ぶことと</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自己の将来</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とのつながりを見通しながら、</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社会的・職業的自立</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に向けて必要な基盤となる資質・能力を身に付けていくことができるよう、特別活動を要としつつ各教科等の特質に応じて、キャリア教育の充実を図ること。」と示されています。キャリア教育を学校教育全体で進めるという前提の下、これまでの教科の学びや体験活動等を振り返るなど、教育活動全体の取組を</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自己の将来</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や社会につなげていくことが求められています。</a:t>
            </a:r>
            <a:endParaRPr kumimoji="1" lang="ja-JP" altLang="en-US" sz="2400"/>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5313872" y="2126156"/>
            <a:ext cx="2230894"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
        <p:nvSpPr>
          <p:cNvPr id="3" name="正方形/長方形 2">
            <a:extLst>
              <a:ext uri="{FF2B5EF4-FFF2-40B4-BE49-F238E27FC236}">
                <a16:creationId xmlns:a16="http://schemas.microsoft.com/office/drawing/2014/main" id="{B6CF6FCE-EEC5-6910-3114-F42E40FD3D43}"/>
              </a:ext>
            </a:extLst>
          </p:cNvPr>
          <p:cNvSpPr/>
          <p:nvPr/>
        </p:nvSpPr>
        <p:spPr>
          <a:xfrm>
            <a:off x="10249469" y="3603131"/>
            <a:ext cx="709682"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E97A2EE-752B-77B8-9EB7-6CBFFF32008F}"/>
              </a:ext>
            </a:extLst>
          </p:cNvPr>
          <p:cNvSpPr/>
          <p:nvPr/>
        </p:nvSpPr>
        <p:spPr>
          <a:xfrm>
            <a:off x="4682551" y="3603130"/>
            <a:ext cx="1522092"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BA61CB2-B1AB-8C56-1E77-CFCD681F3269}"/>
              </a:ext>
            </a:extLst>
          </p:cNvPr>
          <p:cNvSpPr/>
          <p:nvPr/>
        </p:nvSpPr>
        <p:spPr>
          <a:xfrm>
            <a:off x="918389" y="3925196"/>
            <a:ext cx="2549430"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DE3857D-3651-B3E8-32D8-087CA423104F}"/>
              </a:ext>
            </a:extLst>
          </p:cNvPr>
          <p:cNvSpPr/>
          <p:nvPr/>
        </p:nvSpPr>
        <p:spPr>
          <a:xfrm>
            <a:off x="7141384" y="5388679"/>
            <a:ext cx="1571295"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6209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par>
                                <p:cTn id="18" presetID="22" presetClass="exit" presetSubtype="4" fill="hold" grpId="0" nodeType="withEffect">
                                  <p:stCondLst>
                                    <p:cond delay="0"/>
                                  </p:stCondLst>
                                  <p:childTnLst>
                                    <p:animEffect transition="out" filter="wipe(down)">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grpId="0" nodeType="clickEffect">
                                  <p:stCondLst>
                                    <p:cond delay="0"/>
                                  </p:stCondLst>
                                  <p:childTnLst>
                                    <p:animEffect transition="out" filter="wipe(down)">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8" grpId="0" animBg="1"/>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424111"/>
            <a:ext cx="10573493" cy="4832092"/>
          </a:xfrm>
          <a:prstGeom prst="rect">
            <a:avLst/>
          </a:prstGeom>
          <a:noFill/>
        </p:spPr>
        <p:txBody>
          <a:bodyPr wrap="square" rtlCol="0">
            <a:spAutoFit/>
          </a:bodyPr>
          <a:lstStyle/>
          <a:p>
            <a:pPr algn="just"/>
            <a:r>
              <a:rPr lang="ja-JP" altLang="ja-JP" sz="2800">
                <a:effectLst/>
                <a:ea typeface="游明朝" panose="02020400000000000000" pitchFamily="18" charset="-128"/>
                <a:cs typeface="Times New Roman" panose="02020603050405020304" pitchFamily="18" charset="0"/>
              </a:rPr>
              <a:t>進路指導については、「その中で、生徒が</a:t>
            </a:r>
            <a:r>
              <a:rPr lang="ja-JP" altLang="ja-JP" sz="2800">
                <a:solidFill>
                  <a:schemeClr val="tx2">
                    <a:lumMod val="10000"/>
                  </a:schemeClr>
                </a:solidFill>
                <a:effectLst/>
                <a:highlight>
                  <a:srgbClr val="FFFF00"/>
                </a:highlight>
                <a:ea typeface="游明朝" panose="02020400000000000000" pitchFamily="18" charset="-128"/>
                <a:cs typeface="Times New Roman" panose="02020603050405020304" pitchFamily="18" charset="0"/>
              </a:rPr>
              <a:t>自らの生き方</a:t>
            </a:r>
            <a:r>
              <a:rPr lang="ja-JP" altLang="ja-JP" sz="2800">
                <a:effectLst/>
                <a:ea typeface="游明朝" panose="02020400000000000000" pitchFamily="18" charset="-128"/>
                <a:cs typeface="Times New Roman" panose="02020603050405020304" pitchFamily="18" charset="0"/>
              </a:rPr>
              <a:t>を考え主体的に進路を選択することができるよう、</a:t>
            </a:r>
            <a:r>
              <a:rPr lang="ja-JP" altLang="ja-JP" sz="2800">
                <a:solidFill>
                  <a:schemeClr val="tx2">
                    <a:lumMod val="10000"/>
                  </a:schemeClr>
                </a:solidFill>
                <a:effectLst/>
                <a:highlight>
                  <a:srgbClr val="FFFF00"/>
                </a:highlight>
                <a:ea typeface="游明朝" panose="02020400000000000000" pitchFamily="18" charset="-128"/>
                <a:cs typeface="Times New Roman" panose="02020603050405020304" pitchFamily="18" charset="0"/>
              </a:rPr>
              <a:t>学校の教育活動全体</a:t>
            </a:r>
            <a:r>
              <a:rPr lang="ja-JP" altLang="ja-JP" sz="2800">
                <a:effectLst/>
                <a:ea typeface="游明朝" panose="02020400000000000000" pitchFamily="18" charset="-128"/>
                <a:cs typeface="Times New Roman" panose="02020603050405020304" pitchFamily="18" charset="0"/>
              </a:rPr>
              <a:t>を通じ、組織的かつ計画的な進路指導を行うこと。」（中学校）とあります。つまり、キャリア教育の中に進路指導が包含されており、高等学校の学習指導要領にも同様の内容が示されています。さらに、小学校学習指導要領第 ６章、中学校及び高等学校学習指導要領第５章の特別活動の学級活動・ホームルーム活動 （以下「学級・ホームルーム活動」という。）の内容項目（</a:t>
            </a:r>
            <a:r>
              <a:rPr lang="en-US" altLang="ja-JP" sz="2800">
                <a:effectLst/>
                <a:ea typeface="游明朝" panose="02020400000000000000" pitchFamily="18" charset="-128"/>
                <a:cs typeface="Times New Roman" panose="02020603050405020304" pitchFamily="18" charset="0"/>
              </a:rPr>
              <a:t>3</a:t>
            </a:r>
            <a:r>
              <a:rPr lang="ja-JP" altLang="ja-JP" sz="2800">
                <a:effectLst/>
                <a:ea typeface="游明朝" panose="02020400000000000000" pitchFamily="18" charset="-128"/>
                <a:cs typeface="Times New Roman" panose="02020603050405020304" pitchFamily="18" charset="0"/>
              </a:rPr>
              <a:t>）が「一人一人のキャリア形成と自己実現」となっており、小・中・高を通じたキャリア教育の積み重ねの重要性が指摘されています（</a:t>
            </a:r>
            <a:r>
              <a:rPr lang="en-US" altLang="ja-JP" sz="2800">
                <a:effectLst/>
                <a:ea typeface="游明朝" panose="02020400000000000000" pitchFamily="18" charset="-128"/>
                <a:cs typeface="Times New Roman" panose="02020603050405020304" pitchFamily="18" charset="0"/>
              </a:rPr>
              <a:t>→ 2.5.3 </a:t>
            </a:r>
            <a:r>
              <a:rPr lang="ja-JP" altLang="ja-JP" sz="2800">
                <a:effectLst/>
                <a:ea typeface="游明朝" panose="02020400000000000000" pitchFamily="18" charset="-128"/>
                <a:cs typeface="Times New Roman" panose="02020603050405020304" pitchFamily="18" charset="0"/>
              </a:rPr>
              <a:t>学級・ホームルーム活動と生徒指導）。</a:t>
            </a:r>
            <a:endParaRPr kumimoji="1" lang="ja-JP" altLang="en-US" sz="2800"/>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7543090" y="1421448"/>
            <a:ext cx="2273769"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
        <p:nvSpPr>
          <p:cNvPr id="9" name="正方形/長方形 8">
            <a:extLst>
              <a:ext uri="{FF2B5EF4-FFF2-40B4-BE49-F238E27FC236}">
                <a16:creationId xmlns:a16="http://schemas.microsoft.com/office/drawing/2014/main" id="{6BA61CB2-B1AB-8C56-1E77-CFCD681F3269}"/>
              </a:ext>
            </a:extLst>
          </p:cNvPr>
          <p:cNvSpPr/>
          <p:nvPr/>
        </p:nvSpPr>
        <p:spPr>
          <a:xfrm>
            <a:off x="7543091" y="1869629"/>
            <a:ext cx="3398807" cy="496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7430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424111"/>
            <a:ext cx="10573493" cy="2677656"/>
          </a:xfrm>
          <a:prstGeom prst="rect">
            <a:avLst/>
          </a:prstGeom>
          <a:noFill/>
        </p:spPr>
        <p:txBody>
          <a:bodyPr wrap="square" rtlCol="0">
            <a:spAutoFit/>
          </a:bodyPr>
          <a:lstStyle/>
          <a:p>
            <a:pPr indent="133350" algn="just"/>
            <a:r>
              <a:rPr lang="ja-JP" altLang="ja-JP" sz="2800" kern="100">
                <a:effectLst/>
                <a:latin typeface="游明朝" panose="02020400000000000000" pitchFamily="18" charset="-128"/>
                <a:ea typeface="游明朝" panose="02020400000000000000" pitchFamily="18" charset="-128"/>
                <a:cs typeface="Times New Roman" panose="02020603050405020304" pitchFamily="18" charset="0"/>
              </a:rPr>
              <a:t>いじめや暴力行為などの生徒指導上の課題への対応においては、児童生徒の反省だけでは再発防止力は弱く、自他の</a:t>
            </a:r>
            <a:r>
              <a:rPr lang="ja-JP" altLang="ja-JP" sz="28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人生への影響</a:t>
            </a:r>
            <a:r>
              <a:rPr lang="ja-JP" altLang="ja-JP" sz="2800" kern="100">
                <a:effectLst/>
                <a:latin typeface="游明朝" panose="02020400000000000000" pitchFamily="18" charset="-128"/>
                <a:ea typeface="游明朝" panose="02020400000000000000" pitchFamily="18" charset="-128"/>
                <a:cs typeface="Times New Roman" panose="02020603050405020304" pitchFamily="18" charset="0"/>
              </a:rPr>
              <a:t>を考えること、</a:t>
            </a:r>
            <a:r>
              <a:rPr lang="ja-JP" altLang="ja-JP" sz="28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自己の生き方</a:t>
            </a:r>
            <a:r>
              <a:rPr lang="ja-JP" altLang="ja-JP" sz="2800" kern="100">
                <a:effectLst/>
                <a:latin typeface="游明朝" panose="02020400000000000000" pitchFamily="18" charset="-128"/>
                <a:ea typeface="游明朝" panose="02020400000000000000" pitchFamily="18" charset="-128"/>
                <a:cs typeface="Times New Roman" panose="02020603050405020304" pitchFamily="18" charset="0"/>
              </a:rPr>
              <a:t>を見つめること、 自己の内面の変化を振り返ること及び将来の夢や進路目標を明確にすることが重要です。 したがって、生徒指導と</a:t>
            </a:r>
            <a:r>
              <a:rPr lang="ja-JP" altLang="ja-JP" sz="28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キャリア教育</a:t>
            </a:r>
            <a:r>
              <a:rPr lang="ja-JP" altLang="ja-JP" sz="2800" kern="100">
                <a:effectLst/>
                <a:latin typeface="游明朝" panose="02020400000000000000" pitchFamily="18" charset="-128"/>
                <a:ea typeface="游明朝" panose="02020400000000000000" pitchFamily="18" charset="-128"/>
                <a:cs typeface="Times New Roman" panose="02020603050405020304" pitchFamily="18" charset="0"/>
              </a:rPr>
              <a:t>は、深い関係にあると言えます。</a:t>
            </a:r>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9023055" y="1852732"/>
            <a:ext cx="2273769"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
        <p:nvSpPr>
          <p:cNvPr id="8" name="正方形/長方形 7">
            <a:extLst>
              <a:ext uri="{FF2B5EF4-FFF2-40B4-BE49-F238E27FC236}">
                <a16:creationId xmlns:a16="http://schemas.microsoft.com/office/drawing/2014/main" id="{6E97A2EE-752B-77B8-9EB7-6CBFFF32008F}"/>
              </a:ext>
            </a:extLst>
          </p:cNvPr>
          <p:cNvSpPr/>
          <p:nvPr/>
        </p:nvSpPr>
        <p:spPr>
          <a:xfrm>
            <a:off x="6455390" y="3132999"/>
            <a:ext cx="2177075"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BA61CB2-B1AB-8C56-1E77-CFCD681F3269}"/>
              </a:ext>
            </a:extLst>
          </p:cNvPr>
          <p:cNvSpPr/>
          <p:nvPr/>
        </p:nvSpPr>
        <p:spPr>
          <a:xfrm>
            <a:off x="3326130" y="2280704"/>
            <a:ext cx="2273769"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3648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424111"/>
            <a:ext cx="10573493" cy="4524315"/>
          </a:xfrm>
          <a:prstGeom prst="rect">
            <a:avLst/>
          </a:prstGeom>
          <a:noFill/>
        </p:spPr>
        <p:txBody>
          <a:bodyPr wrap="square" rtlCol="0">
            <a:spAutoFit/>
          </a:bodyPr>
          <a:lstStyle/>
          <a:p>
            <a:pPr indent="-635" algn="just"/>
            <a:r>
              <a:rPr lang="en-US"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(2) </a:t>
            </a: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生徒指導と教育相談 </a:t>
            </a:r>
          </a:p>
          <a:p>
            <a:pPr indent="133350" algn="just"/>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教育相談は、生徒指導から独立した教育活動ではなく、生徒指導の一環として位置付けられるものであり、その中心的役割を担うものと言えます。教育相談の特質と、生徒指導 の関係は以下のとおりです。</a:t>
            </a:r>
          </a:p>
          <a:p>
            <a:pPr indent="-635" algn="just"/>
            <a:r>
              <a:rPr lang="en-US"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 ① </a:t>
            </a: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個別性・多様性・複雑性に対応する教育相談</a:t>
            </a:r>
          </a:p>
          <a:p>
            <a:r>
              <a:rPr lang="ja-JP" altLang="ja-JP" sz="2400" dirty="0">
                <a:effectLst/>
                <a:ea typeface="游明朝" panose="02020400000000000000" pitchFamily="18" charset="-128"/>
                <a:cs typeface="Times New Roman" panose="02020603050405020304" pitchFamily="18" charset="0"/>
              </a:rPr>
              <a:t>　教育相談とは、一人一人の児童生徒の教育上の諸課題について、本人又は保護者などにその望ましい在り方について助言をするものと理解されてきました。教育相談には、個別相談やグループ相談などがありますが、児童生徒の</a:t>
            </a:r>
            <a:r>
              <a:rPr lang="ja-JP" altLang="ja-JP" sz="2400" dirty="0">
                <a:effectLst/>
                <a:highlight>
                  <a:srgbClr val="FFFF00"/>
                </a:highlight>
                <a:ea typeface="游明朝" panose="02020400000000000000" pitchFamily="18" charset="-128"/>
                <a:cs typeface="Times New Roman" panose="02020603050405020304" pitchFamily="18" charset="0"/>
              </a:rPr>
              <a:t>個別性</a:t>
            </a:r>
            <a:r>
              <a:rPr lang="ja-JP" altLang="ja-JP" sz="2400" dirty="0">
                <a:effectLst/>
                <a:ea typeface="游明朝" panose="02020400000000000000" pitchFamily="18" charset="-128"/>
                <a:cs typeface="Times New Roman" panose="02020603050405020304" pitchFamily="18" charset="0"/>
              </a:rPr>
              <a:t>を重視しているため、主に</a:t>
            </a:r>
            <a:r>
              <a:rPr lang="ja-JP" altLang="ja-JP" sz="2400" dirty="0">
                <a:effectLst/>
                <a:highlight>
                  <a:srgbClr val="FFFF00"/>
                </a:highlight>
                <a:ea typeface="游明朝" panose="02020400000000000000" pitchFamily="18" charset="-128"/>
                <a:cs typeface="Times New Roman" panose="02020603050405020304" pitchFamily="18" charset="0"/>
              </a:rPr>
              <a:t>個</a:t>
            </a:r>
            <a:r>
              <a:rPr lang="ja-JP" altLang="ja-JP" sz="2400" dirty="0">
                <a:effectLst/>
                <a:ea typeface="游明朝" panose="02020400000000000000" pitchFamily="18" charset="-128"/>
                <a:cs typeface="Times New Roman" panose="02020603050405020304" pitchFamily="18" charset="0"/>
              </a:rPr>
              <a:t>に焦点を当てて、面接やエクササイズ（演習）を通して</a:t>
            </a:r>
            <a:r>
              <a:rPr lang="ja-JP" altLang="ja-JP" sz="2400" dirty="0">
                <a:effectLst/>
                <a:highlight>
                  <a:srgbClr val="FFFF00"/>
                </a:highlight>
                <a:ea typeface="游明朝" panose="02020400000000000000" pitchFamily="18" charset="-128"/>
                <a:cs typeface="Times New Roman" panose="02020603050405020304" pitchFamily="18" charset="0"/>
              </a:rPr>
              <a:t>個</a:t>
            </a:r>
            <a:r>
              <a:rPr lang="ja-JP" altLang="ja-JP" sz="2400" dirty="0">
                <a:effectLst/>
                <a:ea typeface="游明朝" panose="02020400000000000000" pitchFamily="18" charset="-128"/>
                <a:cs typeface="Times New Roman" panose="02020603050405020304" pitchFamily="18" charset="0"/>
              </a:rPr>
              <a:t>の内面の変容を図ることを目指しています。それに対して、生徒指導は主に</a:t>
            </a:r>
            <a:r>
              <a:rPr lang="ja-JP" altLang="ja-JP" sz="2400" dirty="0">
                <a:effectLst/>
                <a:highlight>
                  <a:srgbClr val="FFFF00"/>
                </a:highlight>
                <a:ea typeface="游明朝" panose="02020400000000000000" pitchFamily="18" charset="-128"/>
                <a:cs typeface="Times New Roman" panose="02020603050405020304" pitchFamily="18" charset="0"/>
              </a:rPr>
              <a:t>集団</a:t>
            </a:r>
            <a:r>
              <a:rPr lang="ja-JP" altLang="ja-JP" sz="2400" dirty="0">
                <a:effectLst/>
                <a:ea typeface="游明朝" panose="02020400000000000000" pitchFamily="18" charset="-128"/>
                <a:cs typeface="Times New Roman" panose="02020603050405020304" pitchFamily="18" charset="0"/>
              </a:rPr>
              <a:t>に焦点を当て、学校行事や体験活動などにおいて、</a:t>
            </a:r>
            <a:r>
              <a:rPr lang="ja-JP" altLang="ja-JP" sz="2400" dirty="0">
                <a:effectLst/>
                <a:highlight>
                  <a:srgbClr val="FFFF00"/>
                </a:highlight>
                <a:ea typeface="游明朝" panose="02020400000000000000" pitchFamily="18" charset="-128"/>
                <a:cs typeface="Times New Roman" panose="02020603050405020304" pitchFamily="18" charset="0"/>
              </a:rPr>
              <a:t>集団</a:t>
            </a:r>
            <a:r>
              <a:rPr lang="ja-JP" altLang="ja-JP" sz="2400" dirty="0">
                <a:effectLst/>
                <a:ea typeface="游明朝" panose="02020400000000000000" pitchFamily="18" charset="-128"/>
                <a:cs typeface="Times New Roman" panose="02020603050405020304" pitchFamily="18" charset="0"/>
              </a:rPr>
              <a:t>としての成果や発展を目指し、</a:t>
            </a:r>
            <a:r>
              <a:rPr lang="ja-JP" altLang="ja-JP" sz="2400" dirty="0">
                <a:effectLst/>
                <a:highlight>
                  <a:srgbClr val="FFFF00"/>
                </a:highlight>
                <a:ea typeface="游明朝" panose="02020400000000000000" pitchFamily="18" charset="-128"/>
                <a:cs typeface="Times New Roman" panose="02020603050405020304" pitchFamily="18" charset="0"/>
              </a:rPr>
              <a:t>集団</a:t>
            </a:r>
            <a:r>
              <a:rPr lang="ja-JP" altLang="ja-JP" sz="2400" dirty="0">
                <a:effectLst/>
                <a:ea typeface="游明朝" panose="02020400000000000000" pitchFamily="18" charset="-128"/>
                <a:cs typeface="Times New Roman" panose="02020603050405020304" pitchFamily="18" charset="0"/>
              </a:rPr>
              <a:t>に支えられた個の変容を図ります。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5681470" y="5481531"/>
            <a:ext cx="599912" cy="400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
        <p:nvSpPr>
          <p:cNvPr id="8" name="正方形/長方形 7">
            <a:extLst>
              <a:ext uri="{FF2B5EF4-FFF2-40B4-BE49-F238E27FC236}">
                <a16:creationId xmlns:a16="http://schemas.microsoft.com/office/drawing/2014/main" id="{6E97A2EE-752B-77B8-9EB7-6CBFFF32008F}"/>
              </a:ext>
            </a:extLst>
          </p:cNvPr>
          <p:cNvSpPr/>
          <p:nvPr/>
        </p:nvSpPr>
        <p:spPr>
          <a:xfrm>
            <a:off x="5681470" y="4312530"/>
            <a:ext cx="291627"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BA61CB2-B1AB-8C56-1E77-CFCD681F3269}"/>
              </a:ext>
            </a:extLst>
          </p:cNvPr>
          <p:cNvSpPr/>
          <p:nvPr/>
        </p:nvSpPr>
        <p:spPr>
          <a:xfrm>
            <a:off x="1123671" y="4360174"/>
            <a:ext cx="941104" cy="400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744732D3-C18F-7C7F-81A2-BF974A35EAFB}"/>
              </a:ext>
            </a:extLst>
          </p:cNvPr>
          <p:cNvSpPr/>
          <p:nvPr/>
        </p:nvSpPr>
        <p:spPr>
          <a:xfrm>
            <a:off x="823715" y="5439532"/>
            <a:ext cx="599912"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正方形/長方形 2">
            <a:extLst>
              <a:ext uri="{FF2B5EF4-FFF2-40B4-BE49-F238E27FC236}">
                <a16:creationId xmlns:a16="http://schemas.microsoft.com/office/drawing/2014/main" id="{B5D47FED-9FAF-8585-A719-0E4C25C8F9CC}"/>
              </a:ext>
            </a:extLst>
          </p:cNvPr>
          <p:cNvSpPr/>
          <p:nvPr/>
        </p:nvSpPr>
        <p:spPr>
          <a:xfrm>
            <a:off x="3559132" y="5083374"/>
            <a:ext cx="599912" cy="400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BEFB36B-D9E6-71FC-A156-3FBAE7FD0ACA}"/>
              </a:ext>
            </a:extLst>
          </p:cNvPr>
          <p:cNvSpPr/>
          <p:nvPr/>
        </p:nvSpPr>
        <p:spPr>
          <a:xfrm>
            <a:off x="3229898" y="4714146"/>
            <a:ext cx="291628" cy="400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1798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2" grpId="0" animBg="1"/>
      <p:bldP spid="3"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088BDC5-78AB-1ADE-70B4-0F64D404AF25}"/>
              </a:ext>
            </a:extLst>
          </p:cNvPr>
          <p:cNvSpPr>
            <a:spLocks noGrp="1"/>
          </p:cNvSpPr>
          <p:nvPr>
            <p:ph idx="1"/>
          </p:nvPr>
        </p:nvSpPr>
        <p:spPr>
          <a:xfrm>
            <a:off x="842211" y="745958"/>
            <a:ext cx="9601199" cy="5502441"/>
          </a:xfrm>
        </p:spPr>
        <p:txBody>
          <a:bodyPr>
            <a:normAutofit/>
          </a:bodyPr>
          <a:lstStyle/>
          <a:p>
            <a:pPr indent="-90805"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② </a:t>
            </a:r>
            <a: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生徒指導と教育相談が一体となったチーム支援</a:t>
            </a:r>
          </a:p>
          <a:p>
            <a:pPr indent="-90805"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教育相談は、どちらかといえば</a:t>
            </a:r>
            <a:r>
              <a:rPr lang="ja-JP" altLang="ja-JP" sz="28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事後</a:t>
            </a:r>
            <a: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の個別対応に重点が置かれていましたが、不登校、いじめや暴力行為等の問題行動、子供の貧困、児童虐待等については、生徒指導と教育相談が一体となって、「事案が発生してからのみではなく、</a:t>
            </a:r>
            <a:r>
              <a:rPr lang="ja-JP" altLang="ja-JP" sz="2800" kern="100" dirty="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未然防止</a:t>
            </a:r>
            <a: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、早期発見、早期支援・対応、さらには、事案が発生した時点から事案の改善・回復、再発防止まで一貫した支援に重点をおいた</a:t>
            </a:r>
            <a:r>
              <a:rPr lang="ja-JP" altLang="ja-JP" sz="2800" kern="100" dirty="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チーム支援</a:t>
            </a:r>
            <a: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体制をつくることが求められています。</a:t>
            </a:r>
          </a:p>
          <a:p>
            <a:endParaRPr kumimoji="1" lang="ja-JP" altLang="en-US" dirty="0"/>
          </a:p>
        </p:txBody>
      </p:sp>
      <p:sp>
        <p:nvSpPr>
          <p:cNvPr id="4" name="正方形/長方形 3">
            <a:extLst>
              <a:ext uri="{FF2B5EF4-FFF2-40B4-BE49-F238E27FC236}">
                <a16:creationId xmlns:a16="http://schemas.microsoft.com/office/drawing/2014/main" id="{3B657083-2A9F-1CB1-5459-5FABBE0E9988}"/>
              </a:ext>
            </a:extLst>
          </p:cNvPr>
          <p:cNvSpPr/>
          <p:nvPr/>
        </p:nvSpPr>
        <p:spPr>
          <a:xfrm>
            <a:off x="6971020" y="1323473"/>
            <a:ext cx="801381" cy="429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8E23099-39CD-CFDD-30A2-54347C5476E1}"/>
              </a:ext>
            </a:extLst>
          </p:cNvPr>
          <p:cNvSpPr/>
          <p:nvPr/>
        </p:nvSpPr>
        <p:spPr>
          <a:xfrm>
            <a:off x="3819781" y="3054422"/>
            <a:ext cx="1430645" cy="442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985A3035-112C-6D41-85F8-3B8568EB4518}"/>
              </a:ext>
            </a:extLst>
          </p:cNvPr>
          <p:cNvSpPr/>
          <p:nvPr/>
        </p:nvSpPr>
        <p:spPr>
          <a:xfrm>
            <a:off x="8190220" y="3876064"/>
            <a:ext cx="1779690" cy="442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040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descr="ダイアグラム&#10;&#10;自動的に生成された説明">
            <a:extLst>
              <a:ext uri="{FF2B5EF4-FFF2-40B4-BE49-F238E27FC236}">
                <a16:creationId xmlns:a16="http://schemas.microsoft.com/office/drawing/2014/main" id="{D6BF3A18-DB16-D455-32EA-A104A6D68F9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5472" y="3254933"/>
            <a:ext cx="8964373" cy="3111982"/>
          </a:xfrm>
          <a:prstGeom prst="rect">
            <a:avLst/>
          </a:prstGeom>
          <a:noFill/>
          <a:ln>
            <a:noFill/>
          </a:ln>
        </p:spPr>
      </p:pic>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424111"/>
            <a:ext cx="10573493" cy="1815882"/>
          </a:xfrm>
          <a:prstGeom prst="rect">
            <a:avLst/>
          </a:prstGeom>
          <a:noFill/>
        </p:spPr>
        <p:txBody>
          <a:bodyPr wrap="square" rtlCol="0">
            <a:spAutoFit/>
          </a:bodyPr>
          <a:lstStyle/>
          <a:p>
            <a:pPr indent="-90805" algn="just"/>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生徒指導の構造</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1.2.1 </a:t>
            </a:r>
            <a: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２軸３類４層構造 生徒指導は、児童生徒の課題への対応を時間軸や対象、課題性の高低という観点から類 別することで、構造化することができます。生徒指導の分類を示すと、図</a:t>
            </a:r>
            <a:r>
              <a:rPr lang="en-US"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 1 </a:t>
            </a:r>
            <a: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t>のようになります。</a:t>
            </a:r>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3739485" y="5062818"/>
            <a:ext cx="2071378"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9" name="正方形/長方形 8">
            <a:extLst>
              <a:ext uri="{FF2B5EF4-FFF2-40B4-BE49-F238E27FC236}">
                <a16:creationId xmlns:a16="http://schemas.microsoft.com/office/drawing/2014/main" id="{6BA61CB2-B1AB-8C56-1E77-CFCD681F3269}"/>
              </a:ext>
            </a:extLst>
          </p:cNvPr>
          <p:cNvSpPr/>
          <p:nvPr/>
        </p:nvSpPr>
        <p:spPr>
          <a:xfrm>
            <a:off x="3739999" y="3443969"/>
            <a:ext cx="2070866"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744732D3-C18F-7C7F-81A2-BF974A35EAFB}"/>
              </a:ext>
            </a:extLst>
          </p:cNvPr>
          <p:cNvSpPr/>
          <p:nvPr/>
        </p:nvSpPr>
        <p:spPr>
          <a:xfrm>
            <a:off x="3739485" y="4206904"/>
            <a:ext cx="2071379"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正方形/長方形 2">
            <a:extLst>
              <a:ext uri="{FF2B5EF4-FFF2-40B4-BE49-F238E27FC236}">
                <a16:creationId xmlns:a16="http://schemas.microsoft.com/office/drawing/2014/main" id="{B5D47FED-9FAF-8585-A719-0E4C25C8F9CC}"/>
              </a:ext>
            </a:extLst>
          </p:cNvPr>
          <p:cNvSpPr/>
          <p:nvPr/>
        </p:nvSpPr>
        <p:spPr>
          <a:xfrm>
            <a:off x="6337478" y="3982813"/>
            <a:ext cx="1847876"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0A6B43FB-1020-C16B-B054-06452BAEB0F2}"/>
              </a:ext>
            </a:extLst>
          </p:cNvPr>
          <p:cNvSpPr/>
          <p:nvPr/>
        </p:nvSpPr>
        <p:spPr>
          <a:xfrm>
            <a:off x="8863781" y="4755041"/>
            <a:ext cx="1420760" cy="615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1477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2" grpId="0" animBg="1"/>
      <p:bldP spid="3"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DEEA2-CE68-0AEB-3BD3-B80C7680074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8A84FBEA-E0CB-4B83-AEEF-078C75A32BC0}"/>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02579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646111" y="452718"/>
            <a:ext cx="9404723" cy="940653"/>
          </a:xfrm>
        </p:spPr>
        <p:txBody>
          <a:bodyPr/>
          <a:lstStyle/>
          <a:p>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第</a:t>
            </a: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 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章 生徒指導の基礎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生徒指導の意義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生徒指導の定義と目的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a:p>
        </p:txBody>
      </p:sp>
      <p:sp>
        <p:nvSpPr>
          <p:cNvPr id="4" name="Rectangle 2">
            <a:extLst>
              <a:ext uri="{FF2B5EF4-FFF2-40B4-BE49-F238E27FC236}">
                <a16:creationId xmlns:a16="http://schemas.microsoft.com/office/drawing/2014/main" id="{BCB0B5DB-4EB6-3801-28A0-66987DF2D72A}"/>
              </a:ext>
            </a:extLst>
          </p:cNvPr>
          <p:cNvSpPr>
            <a:spLocks noChangeArrowheads="1"/>
          </p:cNvSpPr>
          <p:nvPr/>
        </p:nvSpPr>
        <p:spPr bwMode="auto">
          <a:xfrm flipV="1">
            <a:off x="1500326" y="1490404"/>
            <a:ext cx="1069167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(1)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生徒指導の定義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957943" y="1461157"/>
            <a:ext cx="9825076"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学校教育の目的は、「</a:t>
            </a:r>
            <a:r>
              <a:rPr kumimoji="0" lang="ja-JP" altLang="en-US" sz="3200" b="0" i="0" u="none" strike="noStrike" cap="none" normalizeH="0" baseline="0">
                <a:ln>
                  <a:noFill/>
                </a:ln>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人格の完成</a:t>
            </a:r>
            <a:r>
              <a:rPr kumimoji="0" lang="ja-JP" altLang="en-US" sz="32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を目指し、平和で民主的な国家及び社会の形成者として必要な資質を備えた心身ともに健康な国民の育成」（教育基本法第１条）を期することであり、また、「</a:t>
            </a:r>
            <a:r>
              <a:rPr kumimoji="0" lang="ja-JP" altLang="en-US" sz="3200" b="0" i="0" u="none" strike="noStrike" cap="none" normalizeH="0" baseline="0">
                <a:ln>
                  <a:noFill/>
                </a:ln>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個人の価値を尊重</a:t>
            </a:r>
            <a:r>
              <a:rPr kumimoji="0" lang="ja-JP" altLang="en-US" sz="32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して、その能力を伸ばし、</a:t>
            </a:r>
            <a:r>
              <a:rPr kumimoji="0" lang="ja-JP" altLang="en-US" sz="3200" b="0" i="0" u="none" strike="noStrike" cap="none" normalizeH="0" baseline="0">
                <a:ln>
                  <a:noFill/>
                </a:ln>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創造性</a:t>
            </a:r>
            <a:r>
              <a:rPr kumimoji="0" lang="ja-JP" altLang="en-US" sz="32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を培い、自主及び自 律の精神を養う」（同法第２条第２号）ことが目標の一つとして掲げられています。この 学校教育の目的や目標達成に寄与する生徒指導を定義すると、次のようになります。</a:t>
            </a:r>
            <a:r>
              <a:rPr kumimoji="0" lang="ja-JP" altLang="en-US" sz="3200" b="0" i="0" u="none" strike="noStrike" cap="none" normalizeH="0" baseline="0">
                <a:ln>
                  <a:noFill/>
                </a:ln>
                <a:solidFill>
                  <a:schemeClr val="tx1"/>
                </a:solidFill>
                <a:effectLst/>
              </a:rPr>
              <a:t> </a:t>
            </a:r>
            <a:endParaRPr kumimoji="0" lang="ja-JP" altLang="en-US" sz="32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5137481" y="1611627"/>
            <a:ext cx="2047089" cy="548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0B802B4-0632-8817-0538-C93C6078400C}"/>
              </a:ext>
            </a:extLst>
          </p:cNvPr>
          <p:cNvSpPr/>
          <p:nvPr/>
        </p:nvSpPr>
        <p:spPr>
          <a:xfrm>
            <a:off x="8385534" y="3113437"/>
            <a:ext cx="2003792" cy="500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A769717F-8815-5076-CFA9-F62325CA163B}"/>
              </a:ext>
            </a:extLst>
          </p:cNvPr>
          <p:cNvSpPr/>
          <p:nvPr/>
        </p:nvSpPr>
        <p:spPr>
          <a:xfrm>
            <a:off x="1060637" y="3614056"/>
            <a:ext cx="1229717" cy="500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B116223F-25BE-557B-BF72-5D73D5CD9009}"/>
              </a:ext>
            </a:extLst>
          </p:cNvPr>
          <p:cNvSpPr/>
          <p:nvPr/>
        </p:nvSpPr>
        <p:spPr>
          <a:xfrm>
            <a:off x="7071359" y="3614056"/>
            <a:ext cx="1314175" cy="500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0218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22" presetClass="exit" presetSubtype="4" fill="hold" grpId="0" nodeType="withEffect">
                                  <p:stCondLst>
                                    <p:cond delay="0"/>
                                  </p:stCondLst>
                                  <p:childTnLst>
                                    <p:animEffect transition="out" filter="wipe(down)">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646111" y="452718"/>
            <a:ext cx="9404723" cy="940653"/>
          </a:xfrm>
        </p:spPr>
        <p:txBody>
          <a:bodyPr/>
          <a:lstStyle/>
          <a:p>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第</a:t>
            </a: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 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章 生徒指導の基礎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生徒指導の意義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生徒指導の定義と目的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957943" y="1553320"/>
            <a:ext cx="9825076"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生徒指導の定義 </a:t>
            </a:r>
          </a:p>
          <a:p>
            <a:pPr indent="133350" algn="just"/>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生徒指導とは、児童生徒が、社会の中で</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自分らしく生きる</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ことができる存在へと、</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自発的・主体的</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に成長や発達する過程を支える教育活動のことである。なお、生 徒指導上の課題に対応するために、必要に応じて指導や援助を行う。</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8600292" y="2238977"/>
            <a:ext cx="2119960" cy="552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0B802B4-0632-8817-0538-C93C6078400C}"/>
              </a:ext>
            </a:extLst>
          </p:cNvPr>
          <p:cNvSpPr/>
          <p:nvPr/>
        </p:nvSpPr>
        <p:spPr>
          <a:xfrm>
            <a:off x="1036320" y="2675282"/>
            <a:ext cx="1341119" cy="552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39120522-82B0-3FFA-8C84-C8EE82C9B0A0}"/>
              </a:ext>
            </a:extLst>
          </p:cNvPr>
          <p:cNvSpPr/>
          <p:nvPr/>
        </p:nvSpPr>
        <p:spPr>
          <a:xfrm>
            <a:off x="6923315" y="2675282"/>
            <a:ext cx="2978332" cy="552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322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22" presetClass="exit" presetSubtype="4" fill="hold" grpId="0" nodeType="withEffect">
                                  <p:stCondLst>
                                    <p:cond delay="0"/>
                                  </p:stCondLst>
                                  <p:childTnLst>
                                    <p:animEffect transition="out" filter="wipe(down)">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grpId="0" nodeType="clickEffect">
                                  <p:stCondLst>
                                    <p:cond delay="0"/>
                                  </p:stCondLst>
                                  <p:childTnLst>
                                    <p:animEffect transition="out" filter="wipe(down)">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646111" y="452718"/>
            <a:ext cx="9404723" cy="940653"/>
          </a:xfrm>
        </p:spPr>
        <p:txBody>
          <a:bodyPr/>
          <a:lstStyle/>
          <a:p>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第</a:t>
            </a: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 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章 生徒指導の基礎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生徒指導の意義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生徒指導の定義と目的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1531140"/>
            <a:ext cx="9825076"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生徒指導は、児童生徒が自身を</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個性的存在</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として認め、自己に内在しているよさや可能 性に自ら気付き、引き出し、伸ばすと同時に、社会生活で必要となる</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社会的資質・能力</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を身に付けることを支える働き（機能）です。したがって、生徒指導は学校の教育目標を達成する上で重要な機能を果たすものであり、学習指導と並んで学校教育において重要な意義を持つものと言えます。</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6832452" y="1709242"/>
            <a:ext cx="2119960" cy="552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39120522-82B0-3FFA-8C84-C8EE82C9B0A0}"/>
              </a:ext>
            </a:extLst>
          </p:cNvPr>
          <p:cNvSpPr/>
          <p:nvPr/>
        </p:nvSpPr>
        <p:spPr>
          <a:xfrm>
            <a:off x="975360" y="3152644"/>
            <a:ext cx="3535679" cy="552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152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EF4461CB-7C4D-441D-4A20-499EBA105DF7}"/>
              </a:ext>
            </a:extLst>
          </p:cNvPr>
          <p:cNvSpPr>
            <a:spLocks noChangeArrowheads="1"/>
          </p:cNvSpPr>
          <p:nvPr/>
        </p:nvSpPr>
        <p:spPr bwMode="auto">
          <a:xfrm>
            <a:off x="371170" y="2015733"/>
            <a:ext cx="10436167"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3200">
                <a:latin typeface="游明朝" panose="02020400000000000000" pitchFamily="18" charset="-128"/>
                <a:ea typeface="游明朝" panose="02020400000000000000" pitchFamily="18" charset="-128"/>
                <a:cs typeface="Times New Roman" panose="02020603050405020304" pitchFamily="18" charset="0"/>
              </a:rPr>
              <a:t>生徒指導の目的</a:t>
            </a:r>
            <a:endParaRPr lang="en-US" altLang="ja-JP" sz="3200">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生徒指導の目的は、教育課程の内外を問わず、学校が提供する全ての教育活動の中で児 童生徒の人格が尊重され、個性の発見とよさや可能性の伸長を児童生徒自らが図りながら、多様な</a:t>
            </a:r>
            <a:r>
              <a:rPr kumimoji="0" lang="ja-JP" altLang="en-US" sz="3200" b="0" i="0" u="none" strike="noStrike" cap="none" normalizeH="0" baseline="0">
                <a:ln>
                  <a:noFill/>
                </a:ln>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社会的資質・能力</a:t>
            </a:r>
            <a:r>
              <a:rPr kumimoji="0" lang="ja-JP" altLang="en-US" sz="32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を獲得し、自らの資質・能力を適切に行使して</a:t>
            </a:r>
            <a:r>
              <a:rPr kumimoji="0" lang="ja-JP" altLang="en-US" sz="3200" b="0" i="0" u="none" strike="noStrike" cap="none" normalizeH="0" baseline="0">
                <a:ln>
                  <a:noFill/>
                </a:ln>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自己実現</a:t>
            </a:r>
            <a:r>
              <a:rPr kumimoji="0" lang="ja-JP" altLang="en-US" sz="32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 果たすべく、自己の幸福と社会の発展を児童生徒自らが追求することを支えるところに求められます</a:t>
            </a:r>
            <a:r>
              <a:rPr kumimoji="0" lang="ja-JP" altLang="en-US" sz="3200" b="0" i="0" u="none" strike="noStrike" cap="none" normalizeH="0" baseline="0">
                <a:ln>
                  <a:noFill/>
                </a:ln>
                <a:solidFill>
                  <a:schemeClr val="tx1"/>
                </a:solidFill>
                <a:effectLst/>
              </a:rPr>
              <a:t> </a:t>
            </a:r>
            <a:endParaRPr kumimoji="0" lang="ja-JP" altLang="en-US" sz="3200" b="0" i="0" u="none" strike="noStrike" cap="none" normalizeH="0" baseline="0">
              <a:ln>
                <a:noFill/>
              </a:ln>
              <a:solidFill>
                <a:schemeClr val="tx1"/>
              </a:solidFill>
              <a:effectLst/>
              <a:latin typeface="Arial" panose="020B0604020202020204" pitchFamily="34" charset="0"/>
            </a:endParaRPr>
          </a:p>
        </p:txBody>
      </p:sp>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646111" y="452718"/>
            <a:ext cx="9404723" cy="940653"/>
          </a:xfrm>
        </p:spPr>
        <p:txBody>
          <a:bodyPr/>
          <a:lstStyle/>
          <a:p>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第</a:t>
            </a: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 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章 生徒指導の基礎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生徒指導の意義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生徒指導の定義と目的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4527887" y="4137800"/>
            <a:ext cx="3243199" cy="552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39120522-82B0-3FFA-8C84-C8EE82C9B0A0}"/>
              </a:ext>
            </a:extLst>
          </p:cNvPr>
          <p:cNvSpPr/>
          <p:nvPr/>
        </p:nvSpPr>
        <p:spPr>
          <a:xfrm>
            <a:off x="6149486" y="4690512"/>
            <a:ext cx="1621600" cy="4823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192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EF4461CB-7C4D-441D-4A20-499EBA105DF7}"/>
              </a:ext>
            </a:extLst>
          </p:cNvPr>
          <p:cNvSpPr>
            <a:spLocks noChangeArrowheads="1"/>
          </p:cNvSpPr>
          <p:nvPr/>
        </p:nvSpPr>
        <p:spPr bwMode="auto">
          <a:xfrm>
            <a:off x="457434" y="1699022"/>
            <a:ext cx="10436167"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defTabSz="914400" eaLnBrk="0" fontAlgn="base" hangingPunct="0">
              <a:spcBef>
                <a:spcPct val="0"/>
              </a:spcBef>
              <a:spcAft>
                <a:spcPct val="0"/>
              </a:spcAft>
            </a:pP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生徒指導において発達を支えるとは、児童生徒の</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心理面</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（自信・自己肯定感等）の発達のみならず、</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学習面</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（興味・関心・学習意欲等）、</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社会面</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（人間関係・集団適応等）、</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進路面</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（進路意識・将来展望等）、</a:t>
            </a:r>
            <a:r>
              <a:rPr lang="ja-JP" altLang="ja-JP" sz="32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健康面</a:t>
            </a:r>
            <a:r>
              <a:rPr lang="ja-JP" altLang="ja-JP" sz="3200" kern="100">
                <a:effectLst/>
                <a:latin typeface="游明朝" panose="02020400000000000000" pitchFamily="18" charset="-128"/>
                <a:ea typeface="游明朝" panose="02020400000000000000" pitchFamily="18" charset="-128"/>
                <a:cs typeface="Times New Roman" panose="02020603050405020304" pitchFamily="18" charset="0"/>
              </a:rPr>
              <a:t>（生活習慣・メンタルヘルス等）の発達を含む包括的なものです。 </a:t>
            </a:r>
            <a:endParaRPr kumimoji="0" lang="ja-JP" altLang="en-US" sz="3200" b="0" i="0" u="none" strike="noStrike" cap="none" normalizeH="0" baseline="0">
              <a:ln>
                <a:noFill/>
              </a:ln>
              <a:solidFill>
                <a:schemeClr val="tx1"/>
              </a:solidFill>
              <a:effectLst/>
              <a:latin typeface="Arial" panose="020B0604020202020204" pitchFamily="34" charset="0"/>
            </a:endParaRPr>
          </a:p>
        </p:txBody>
      </p:sp>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646111" y="452718"/>
            <a:ext cx="9404723" cy="940653"/>
          </a:xfrm>
        </p:spPr>
        <p:txBody>
          <a:bodyPr/>
          <a:lstStyle/>
          <a:p>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第</a:t>
            </a: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 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章 生徒指導の基礎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生徒指導の意義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生徒指導の定義と目的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9471804" y="1846089"/>
            <a:ext cx="1248448" cy="552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39120522-82B0-3FFA-8C84-C8EE82C9B0A0}"/>
              </a:ext>
            </a:extLst>
          </p:cNvPr>
          <p:cNvSpPr/>
          <p:nvPr/>
        </p:nvSpPr>
        <p:spPr>
          <a:xfrm>
            <a:off x="8517525" y="2358837"/>
            <a:ext cx="1409517" cy="552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5" name="正方形/長方形 4">
            <a:extLst>
              <a:ext uri="{FF2B5EF4-FFF2-40B4-BE49-F238E27FC236}">
                <a16:creationId xmlns:a16="http://schemas.microsoft.com/office/drawing/2014/main" id="{B8DE28F1-B338-515F-6ECE-1F706B3C04B6}"/>
              </a:ext>
            </a:extLst>
          </p:cNvPr>
          <p:cNvSpPr/>
          <p:nvPr/>
        </p:nvSpPr>
        <p:spPr>
          <a:xfrm>
            <a:off x="5278030" y="2847474"/>
            <a:ext cx="1409517" cy="552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16471807-BF7F-9CAA-A0DB-E566636C8BE9}"/>
              </a:ext>
            </a:extLst>
          </p:cNvPr>
          <p:cNvSpPr/>
          <p:nvPr/>
        </p:nvSpPr>
        <p:spPr>
          <a:xfrm>
            <a:off x="1678699" y="3319762"/>
            <a:ext cx="1409517" cy="552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037E8913-6E87-A3CD-91E4-737E0BA4DC63}"/>
              </a:ext>
            </a:extLst>
          </p:cNvPr>
          <p:cNvSpPr/>
          <p:nvPr/>
        </p:nvSpPr>
        <p:spPr>
          <a:xfrm>
            <a:off x="8172602" y="3337066"/>
            <a:ext cx="1409517" cy="552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8086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5"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A2636B18-8601-2724-1C96-7EB3480AA031}"/>
              </a:ext>
            </a:extLst>
          </p:cNvPr>
          <p:cNvSpPr txBox="1"/>
          <p:nvPr/>
        </p:nvSpPr>
        <p:spPr>
          <a:xfrm>
            <a:off x="626249" y="1507104"/>
            <a:ext cx="10650713" cy="4154984"/>
          </a:xfrm>
          <a:prstGeom prst="rect">
            <a:avLst/>
          </a:prstGeom>
          <a:noFill/>
        </p:spPr>
        <p:txBody>
          <a:bodyPr wrap="square">
            <a:spAutoFit/>
          </a:bodyPr>
          <a:lstStyle/>
          <a:p>
            <a:pPr indent="133350" algn="just"/>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また、生徒指導の目的を達成するためには、児童生徒一人一人が</a:t>
            </a:r>
            <a:r>
              <a:rPr lang="ja-JP" altLang="ja-JP" sz="24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自己指導能力</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を身に付けることが重要です。児童生徒が、深い自己理解に基づき、「何をしたいのか」、「何をするべきか」、主体的に問題や課題を発見し、自己の目標を選択・設定して、この目標の達 成のため、自発的、自律的、かつ、他者の主体性を尊重しながら、自らの行動を決断し、実行する力、すなわち、「</a:t>
            </a:r>
            <a:r>
              <a:rPr lang="ja-JP" altLang="ja-JP" sz="2400" kern="100">
                <a:solidFill>
                  <a:schemeClr val="tx2">
                    <a:lumMod val="10000"/>
                  </a:schemeClr>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自己指導能力</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」を獲得することが目指されます。</a:t>
            </a:r>
          </a:p>
          <a:p>
            <a:r>
              <a:rPr lang="ja-JP" altLang="ja-JP" sz="2400">
                <a:effectLst/>
                <a:ea typeface="游明朝" panose="02020400000000000000" pitchFamily="18" charset="-128"/>
                <a:cs typeface="Times New Roman" panose="02020603050405020304" pitchFamily="18" charset="0"/>
              </a:rPr>
              <a:t>児童生徒は、学校生活における多様な他者との関わり合いや学び合いの経験を通して、学ぶこと、生きること、働くことなどの価値や課題を見いだしていきます。その過程において、自らの生き方や人生の目標が徐々に明確になります。学校から学校への移行、学校 から社会への移行においても、主体的な選択・決定を促す</a:t>
            </a:r>
            <a:r>
              <a:rPr lang="ja-JP" altLang="ja-JP" sz="2400">
                <a:solidFill>
                  <a:schemeClr val="tx2">
                    <a:lumMod val="10000"/>
                  </a:schemeClr>
                </a:solidFill>
                <a:effectLst/>
                <a:highlight>
                  <a:srgbClr val="FFFF00"/>
                </a:highlight>
                <a:ea typeface="游明朝" panose="02020400000000000000" pitchFamily="18" charset="-128"/>
                <a:cs typeface="Times New Roman" panose="02020603050405020304" pitchFamily="18" charset="0"/>
              </a:rPr>
              <a:t>自己指導能力</a:t>
            </a:r>
            <a:r>
              <a:rPr lang="ja-JP" altLang="ja-JP" sz="2400">
                <a:effectLst/>
                <a:ea typeface="游明朝" panose="02020400000000000000" pitchFamily="18" charset="-128"/>
                <a:cs typeface="Times New Roman" panose="02020603050405020304" pitchFamily="18" charset="0"/>
              </a:rPr>
              <a:t>が重要です。</a:t>
            </a:r>
            <a:endParaRPr lang="ja-JP" altLang="en-US" sz="2400"/>
          </a:p>
        </p:txBody>
      </p:sp>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646111" y="452718"/>
            <a:ext cx="9404723" cy="940653"/>
          </a:xfrm>
        </p:spPr>
        <p:txBody>
          <a:bodyPr/>
          <a:lstStyle/>
          <a:p>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第</a:t>
            </a: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 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章 生徒指導の基礎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生徒指導の意義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1.1.1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生徒指導の定義と目的 </a:t>
            </a: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9950076" y="1507104"/>
            <a:ext cx="1346749"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39120522-82B0-3FFA-8C84-C8EE82C9B0A0}"/>
              </a:ext>
            </a:extLst>
          </p:cNvPr>
          <p:cNvSpPr/>
          <p:nvPr/>
        </p:nvSpPr>
        <p:spPr>
          <a:xfrm>
            <a:off x="646112" y="1846089"/>
            <a:ext cx="785874" cy="475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5" name="正方形/長方形 4">
            <a:extLst>
              <a:ext uri="{FF2B5EF4-FFF2-40B4-BE49-F238E27FC236}">
                <a16:creationId xmlns:a16="http://schemas.microsoft.com/office/drawing/2014/main" id="{B8DE28F1-B338-515F-6ECE-1F706B3C04B6}"/>
              </a:ext>
            </a:extLst>
          </p:cNvPr>
          <p:cNvSpPr/>
          <p:nvPr/>
        </p:nvSpPr>
        <p:spPr>
          <a:xfrm>
            <a:off x="1940675" y="3357090"/>
            <a:ext cx="1837695" cy="386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16471807-BF7F-9CAA-A0DB-E566636C8BE9}"/>
              </a:ext>
            </a:extLst>
          </p:cNvPr>
          <p:cNvSpPr/>
          <p:nvPr/>
        </p:nvSpPr>
        <p:spPr>
          <a:xfrm>
            <a:off x="3413832" y="5184961"/>
            <a:ext cx="1865533" cy="477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6487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22" presetClass="exit" presetSubtype="4" fill="hold" grpId="0" nodeType="withEffect">
                                  <p:stCondLst>
                                    <p:cond delay="0"/>
                                  </p:stCondLst>
                                  <p:childTnLst>
                                    <p:animEffect transition="out" filter="wipe(down)">
                                      <p:cBhvr>
                                        <p:cTn id="9" dur="500"/>
                                        <p:tgtEl>
                                          <p:spTgt spid="3"/>
                                        </p:tgtEl>
                                      </p:cBhvr>
                                    </p:animEffect>
                                    <p:set>
                                      <p:cBhvr>
                                        <p:cTn id="10" dur="1" fill="hold">
                                          <p:stCondLst>
                                            <p:cond delay="499"/>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grpId="0" nodeType="clickEffect">
                                  <p:stCondLst>
                                    <p:cond delay="0"/>
                                  </p:stCondLst>
                                  <p:childTnLst>
                                    <p:animEffect transition="out" filter="wipe(down)">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5"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895174" y="1036777"/>
            <a:ext cx="10063977" cy="5186602"/>
          </a:xfrm>
        </p:spPr>
        <p:txBody>
          <a:bodyPr/>
          <a:lstStyle/>
          <a:p>
            <a:pPr algn="just"/>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これからの児童生徒は、少子高齢化社会の出現、災害や感染症等の不測の社会的危機と の遭遇、高度情報化社会での知識の刷新や</a:t>
            </a:r>
            <a:r>
              <a:rPr lang="en-US" altLang="ja-JP" sz="2400" kern="100">
                <a:effectLst/>
                <a:latin typeface="游明朝" panose="02020400000000000000" pitchFamily="18" charset="-128"/>
                <a:ea typeface="游明朝" panose="02020400000000000000" pitchFamily="18" charset="-128"/>
                <a:cs typeface="Times New Roman" panose="02020603050405020304" pitchFamily="18" charset="0"/>
              </a:rPr>
              <a:t> ICT </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活用能力の習得、外国の人々を含め多様な他者との共生と協働等、予測困難な変化や急速に進行する多様化に対応していかなければなりません。</a:t>
            </a:r>
            <a:b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児童生徒の</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自己指導能力</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の獲得を支える生徒指導では、多様な教育活動を通して、児童 生徒が主体的に課題に挑戦してみることや多様な他者と協働して</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創意工夫</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することの重要 性等を実感することが大切です。以下に、その際に留意する実践上の視点を示します。</a:t>
            </a:r>
            <a:endParaRPr kumimoji="1" lang="ja-JP" altLang="en-US"/>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2129908" y="3808686"/>
            <a:ext cx="1346749"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39120522-82B0-3FFA-8C84-C8EE82C9B0A0}"/>
              </a:ext>
            </a:extLst>
          </p:cNvPr>
          <p:cNvSpPr/>
          <p:nvPr/>
        </p:nvSpPr>
        <p:spPr>
          <a:xfrm>
            <a:off x="2571415" y="3025281"/>
            <a:ext cx="1810485" cy="475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Tree>
    <p:extLst>
      <p:ext uri="{BB962C8B-B14F-4D97-AF65-F5344CB8AC3E}">
        <p14:creationId xmlns:p14="http://schemas.microsoft.com/office/powerpoint/2010/main" val="427314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D3C78E9-F635-BE71-1C27-E5DCDCFF3681}"/>
              </a:ext>
            </a:extLst>
          </p:cNvPr>
          <p:cNvSpPr txBox="1"/>
          <p:nvPr/>
        </p:nvSpPr>
        <p:spPr>
          <a:xfrm>
            <a:off x="723331" y="1624084"/>
            <a:ext cx="10573493" cy="3231654"/>
          </a:xfrm>
          <a:prstGeom prst="rect">
            <a:avLst/>
          </a:prstGeom>
          <a:noFill/>
        </p:spPr>
        <p:txBody>
          <a:bodyPr wrap="square" rtlCol="0">
            <a:spAutoFit/>
          </a:bodyPr>
          <a:lstStyle/>
          <a:p>
            <a:pPr algn="just"/>
            <a:r>
              <a:rPr lang="en-US" altLang="ja-JP" sz="18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2400" kern="100">
                <a:effectLst/>
                <a:latin typeface="游明朝" panose="02020400000000000000" pitchFamily="18" charset="-128"/>
                <a:ea typeface="游明朝" panose="02020400000000000000" pitchFamily="18" charset="-128"/>
                <a:cs typeface="Times New Roman" panose="02020603050405020304" pitchFamily="18" charset="0"/>
              </a:rPr>
              <a:t>(1) </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自己存在感の感受 </a:t>
            </a:r>
          </a:p>
          <a:p>
            <a:pPr indent="133350" algn="just"/>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児童生徒の教育活動の大半は、集団一斉型か小集団型で展開されます。そのため、集団に個が埋没してしまう危険性があります。そうならないようにするには、学校生活のあらゆる場面で、「自分も一人の人間として大切にされている」という自己存在感を、児童生徒が実感することが大切です。また、ありのままの自分を肯定的に捉える自己肯定感や、他者のために役立った、認められたという</a:t>
            </a:r>
            <a:r>
              <a:rPr lang="ja-JP" altLang="ja-JP" sz="2400" kern="100">
                <a:solidFill>
                  <a:schemeClr val="bg1"/>
                </a:solidFill>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rPr>
              <a:t>自己有用感</a:t>
            </a:r>
            <a:r>
              <a:rPr lang="ja-JP" altLang="ja-JP" sz="2400" kern="100">
                <a:effectLst/>
                <a:latin typeface="游明朝" panose="02020400000000000000" pitchFamily="18" charset="-128"/>
                <a:ea typeface="游明朝" panose="02020400000000000000" pitchFamily="18" charset="-128"/>
                <a:cs typeface="Times New Roman" panose="02020603050405020304" pitchFamily="18" charset="0"/>
              </a:rPr>
              <a:t>を育むことも極めて重要です。</a:t>
            </a:r>
          </a:p>
          <a:p>
            <a:pPr algn="just"/>
            <a:r>
              <a:rPr lang="en-US" altLang="ja-JP" sz="18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a:p>
        </p:txBody>
      </p:sp>
      <p:sp>
        <p:nvSpPr>
          <p:cNvPr id="2" name="タイトル 1">
            <a:extLst>
              <a:ext uri="{FF2B5EF4-FFF2-40B4-BE49-F238E27FC236}">
                <a16:creationId xmlns:a16="http://schemas.microsoft.com/office/drawing/2014/main" id="{2DA3857A-3671-9888-ED42-3C4DFA6EDE65}"/>
              </a:ext>
            </a:extLst>
          </p:cNvPr>
          <p:cNvSpPr>
            <a:spLocks noGrp="1"/>
          </p:cNvSpPr>
          <p:nvPr>
            <p:ph type="title"/>
          </p:nvPr>
        </p:nvSpPr>
        <p:spPr>
          <a:xfrm>
            <a:off x="895174" y="1036777"/>
            <a:ext cx="10063977" cy="5186602"/>
          </a:xfrm>
        </p:spPr>
        <p:txBody>
          <a:bodyPr/>
          <a:lstStyle/>
          <a:p>
            <a:pPr algn="just"/>
            <a:b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a:p>
        </p:txBody>
      </p:sp>
      <p:sp>
        <p:nvSpPr>
          <p:cNvPr id="6" name="Rectangle 4">
            <a:extLst>
              <a:ext uri="{FF2B5EF4-FFF2-40B4-BE49-F238E27FC236}">
                <a16:creationId xmlns:a16="http://schemas.microsoft.com/office/drawing/2014/main" id="{B6B627C0-FEAF-E7C9-04E9-3DD3AADD37CE}"/>
              </a:ext>
            </a:extLst>
          </p:cNvPr>
          <p:cNvSpPr>
            <a:spLocks noChangeArrowheads="1"/>
          </p:cNvSpPr>
          <p:nvPr/>
        </p:nvSpPr>
        <p:spPr bwMode="auto">
          <a:xfrm>
            <a:off x="895176" y="3500910"/>
            <a:ext cx="982507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a:ln>
                <a:noFill/>
              </a:ln>
              <a:solidFill>
                <a:schemeClr val="tx1"/>
              </a:solidFill>
              <a:effectLst/>
              <a:latin typeface="Arial" panose="020B0604020202020204" pitchFamily="34" charset="0"/>
            </a:endParaRPr>
          </a:p>
        </p:txBody>
      </p:sp>
      <p:sp>
        <p:nvSpPr>
          <p:cNvPr id="7" name="正方形/長方形 6">
            <a:extLst>
              <a:ext uri="{FF2B5EF4-FFF2-40B4-BE49-F238E27FC236}">
                <a16:creationId xmlns:a16="http://schemas.microsoft.com/office/drawing/2014/main" id="{D3963F5C-968E-A660-1F07-26BACABFF0E0}"/>
              </a:ext>
            </a:extLst>
          </p:cNvPr>
          <p:cNvSpPr/>
          <p:nvPr/>
        </p:nvSpPr>
        <p:spPr>
          <a:xfrm>
            <a:off x="3235378" y="3813829"/>
            <a:ext cx="1582282" cy="448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9511C06-BBA9-B0AE-3A99-10089098DD6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 </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生徒指導の目的 </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0" name="テキスト ボックス 9">
            <a:extLst>
              <a:ext uri="{FF2B5EF4-FFF2-40B4-BE49-F238E27FC236}">
                <a16:creationId xmlns:a16="http://schemas.microsoft.com/office/drawing/2014/main" id="{0C2F81DA-C229-EBF1-0CA3-DC2E0283B6B1}"/>
              </a:ext>
            </a:extLst>
          </p:cNvPr>
          <p:cNvSpPr txBox="1"/>
          <p:nvPr/>
        </p:nvSpPr>
        <p:spPr>
          <a:xfrm>
            <a:off x="1023582" y="634621"/>
            <a:ext cx="5431809" cy="369332"/>
          </a:xfrm>
          <a:prstGeom prst="rect">
            <a:avLst/>
          </a:prstGeom>
          <a:noFill/>
        </p:spPr>
        <p:txBody>
          <a:bodyPr wrap="square" rtlCol="0">
            <a:spAutoFit/>
          </a:bodyPr>
          <a:lstStyle/>
          <a:p>
            <a:r>
              <a:rPr lang="en-US" altLang="ja-JP" sz="1800" b="1" kern="100">
                <a:effectLst/>
                <a:latin typeface="游明朝" panose="02020400000000000000" pitchFamily="18" charset="-128"/>
                <a:ea typeface="游明朝" panose="02020400000000000000" pitchFamily="18" charset="-128"/>
                <a:cs typeface="Times New Roman" panose="02020603050405020304" pitchFamily="18" charset="0"/>
              </a:rPr>
              <a:t>1.1.2 </a:t>
            </a:r>
            <a:r>
              <a:rPr lang="ja-JP" altLang="ja-JP" sz="1800" b="1" kern="100">
                <a:effectLst/>
                <a:latin typeface="游明朝" panose="02020400000000000000" pitchFamily="18" charset="-128"/>
                <a:ea typeface="游明朝" panose="02020400000000000000" pitchFamily="18" charset="-128"/>
                <a:cs typeface="Times New Roman" panose="02020603050405020304" pitchFamily="18" charset="0"/>
              </a:rPr>
              <a:t>生徒指導の実践上の視点</a:t>
            </a:r>
            <a:endParaRPr kumimoji="1" lang="ja-JP" altLang="en-US"/>
          </a:p>
        </p:txBody>
      </p:sp>
    </p:spTree>
    <p:extLst>
      <p:ext uri="{BB962C8B-B14F-4D97-AF65-F5344CB8AC3E}">
        <p14:creationId xmlns:p14="http://schemas.microsoft.com/office/powerpoint/2010/main" val="18548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TotalTime>
  <Words>2494</Words>
  <Application>Microsoft Office PowerPoint</Application>
  <PresentationFormat>ワイド画面</PresentationFormat>
  <Paragraphs>67</Paragraphs>
  <Slides>19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游明朝</vt:lpstr>
      <vt:lpstr>Arial</vt:lpstr>
      <vt:lpstr>Century Gothic</vt:lpstr>
      <vt:lpstr>Wingdings 3</vt:lpstr>
      <vt:lpstr>イオン</vt:lpstr>
      <vt:lpstr>教員採用審査学習会教材  生徒指導提要をマスターしよう</vt:lpstr>
      <vt:lpstr>第 1 章 生徒指導の基礎  1.1 生徒指導の意義  1.1.1 生徒指導の定義と目的  </vt:lpstr>
      <vt:lpstr>第 1 章 生徒指導の基礎  1.1 生徒指導の意義  1.1.1 生徒指導の定義と目的  </vt:lpstr>
      <vt:lpstr>第 1 章 生徒指導の基礎  1.1 生徒指導の意義  1.1.1 生徒指導の定義と目的  </vt:lpstr>
      <vt:lpstr>第 1 章 生徒指導の基礎  1.1 生徒指導の意義  1.1.1 生徒指導の定義と目的  </vt:lpstr>
      <vt:lpstr>第 1 章 生徒指導の基礎  1.1 生徒指導の意義  1.1.1 生徒指導の定義と目的  </vt:lpstr>
      <vt:lpstr>第 1 章 生徒指導の基礎  1.1 生徒指導の意義  1.1.1 生徒指導の定義と目的  </vt:lpstr>
      <vt:lpstr>  これからの児童生徒は、少子高齢化社会の出現、災害や感染症等の不測の社会的危機と の遭遇、高度情報化社会での知識の刷新や ICT 活用能力の習得、外国の人々を含め多様な他者との共生と協働等、予測困難な変化や急速に進行する多様化に対応していかなければなりません。 児童生徒の自己指導能力の獲得を支える生徒指導では、多様な教育活動を通して、児童 生徒が主体的に課題に挑戦してみることや多様な他者と協働して創意工夫することの重要 性等を実感することが大切です。以下に、その際に留意する実践上の視点を示します。</vt:lpstr>
      <vt:lpstr> </vt:lpstr>
      <vt:lpstr>  (2)共感的な人間関係の育成  学級経営・ホームルーム経営（以下「学級・ホームルーム経営」という。）の焦点は、教 職員と児童生徒、児童生徒同士の選択できない出会いから始まる生活集団を、どのように して認め合い・励まし合い・支え合える学習集団に変えていくのかということに置かれます。失敗を恐れない、間違いやできないことを笑わない、むしろ、なぜそう思ったのか、どうすればできるようになるのかを皆で考える支持的で創造的な学級・ホームルームづくりが生徒指導の土台となります。そのためには、自他の個性を尊重し、相手の立場に立って考え、行動できる相互扶助的で共感的な人間関係をいかに早期に創りあげるかが重要となります。  </vt:lpstr>
      <vt:lpstr>  (3) 自己決定の場の提供   児童生徒が自己指導能力を獲得するには、授業場面で自らの意見を述べる、観察・実験・調べ学習等を通じて自己の仮説を検証してレポートする等、自ら考え、選択し、決定する、あるいは発表する、制作する等の体験が何より重要です。児童生徒の自己決定の場を広げていくために、学習指導要領が示す「主体的・対話的で深い学び」の実現に向けた授業改善を進めていくことが求められます。  </vt:lpstr>
      <vt:lpstr>   (4) 安全・安心な風土の醸成  児童生徒一人一人が、個性的な存在として尊重され、学級・ホームルームで安全かつ安心して教育を受けられるように配慮する必要があります。他者の人格や人権をおとしめる言動、いじめ、暴力行為などは、決して許されるものではありません。お互いの個性や多様性を認め合い、安心して授業や学校生活が送れるような風土を、教職員の支援の下で、 児童生徒自らがつくり上げるようにすることが大切です。そのためには、教職員による児 童生徒への配慮に欠けた言動、暴言や体罰等が許されないことは言うまでもありません。 </vt:lpstr>
      <vt:lpstr>   生徒指導の連関性  (1) 生徒指導とキャリア教育  生徒指導と同様に、児童生徒の社会的自己実現を支える教育活動としてキャリア教育があります。生徒指導を進める上で、両者の相互作用を理解して、一体となった取組を行うことが大切です。 　小・中学校学習指導要領の総則において、キャリア教育について「児童（生徒）が、学ぶことと自己の将来とのつながりを見通しながら、社会的・職業的自立に向けて必要な基盤となる資質・能力を身に付けていくことができるよう、特別活動を要としつつ各教科等の特質に応じて、キャリア教育の充実を図ること。」と示されています。キャリア教育を学校教育全体で進めるという前提の下、これまでの教科の学びや体験活動等を振り返るなど、教育活動全体の取組を自己の将来や社会につなげていくことが求められてい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教員採用審査学習会教材  生徒指導提要をマスターしよう</dc:title>
  <dc:creator>3715 yukky</dc:creator>
  <cp:lastModifiedBy>3715 yukky</cp:lastModifiedBy>
  <cp:revision>1</cp:revision>
  <dcterms:created xsi:type="dcterms:W3CDTF">2023-04-22T19:15:12Z</dcterms:created>
  <dcterms:modified xsi:type="dcterms:W3CDTF">2023-06-05T23:07:43Z</dcterms:modified>
</cp:coreProperties>
</file>